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31" r:id="rId3"/>
    <p:sldId id="334" r:id="rId4"/>
    <p:sldId id="332" r:id="rId5"/>
    <p:sldId id="261" r:id="rId6"/>
    <p:sldId id="335" r:id="rId7"/>
    <p:sldId id="336" r:id="rId8"/>
    <p:sldId id="344" r:id="rId9"/>
    <p:sldId id="345" r:id="rId10"/>
    <p:sldId id="346" r:id="rId11"/>
    <p:sldId id="347" r:id="rId12"/>
    <p:sldId id="348" r:id="rId13"/>
    <p:sldId id="343" r:id="rId14"/>
    <p:sldId id="337" r:id="rId15"/>
    <p:sldId id="339" r:id="rId16"/>
    <p:sldId id="340" r:id="rId17"/>
    <p:sldId id="338" r:id="rId18"/>
    <p:sldId id="341" r:id="rId19"/>
  </p:sldIdLst>
  <p:sldSz cx="9906000" cy="6858000" type="A4"/>
  <p:notesSz cx="9906000" cy="6858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0" userDrawn="1">
          <p15:clr>
            <a:srgbClr val="A4A3A4"/>
          </p15:clr>
        </p15:guide>
        <p15:guide id="2" pos="288" userDrawn="1">
          <p15:clr>
            <a:srgbClr val="A4A3A4"/>
          </p15:clr>
        </p15:guide>
        <p15:guide id="3" orient="horz" pos="25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22" autoAdjust="0"/>
    <p:restoredTop sz="94658"/>
  </p:normalViewPr>
  <p:slideViewPr>
    <p:cSldViewPr>
      <p:cViewPr varScale="1">
        <p:scale>
          <a:sx n="79" d="100"/>
          <a:sy n="79" d="100"/>
        </p:scale>
        <p:origin x="1094" y="67"/>
      </p:cViewPr>
      <p:guideLst>
        <p:guide orient="horz" pos="720"/>
        <p:guide pos="288"/>
        <p:guide orient="horz" pos="25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42950" y="2125980"/>
            <a:ext cx="84201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485900" y="3840480"/>
            <a:ext cx="69342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chemeClr val="bg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9530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0159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905998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95300" y="6461759"/>
            <a:ext cx="641603" cy="24841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308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78" y="2640851"/>
            <a:ext cx="9285605" cy="1466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50" b="0" i="0">
                <a:solidFill>
                  <a:schemeClr val="bg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08504" y="6506291"/>
            <a:ext cx="1705610" cy="2228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95300" y="6377940"/>
            <a:ext cx="22783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112504" y="6418258"/>
            <a:ext cx="244475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905998" cy="64780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18275" y="2171297"/>
            <a:ext cx="8229112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spc="-5" dirty="0" err="1">
                <a:solidFill>
                  <a:srgbClr val="FFFFFF"/>
                </a:solidFill>
                <a:latin typeface="Times New Roman"/>
                <a:cs typeface="Times New Roman"/>
              </a:rPr>
              <a:t>FinalTerm</a:t>
            </a:r>
            <a:r>
              <a:rPr lang="ko-KR" altLang="en-US"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 보고서</a:t>
            </a:r>
            <a:endParaRPr sz="36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ko-KR" altLang="en-US"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제목 </a:t>
            </a:r>
            <a:r>
              <a:rPr lang="en-US" altLang="ko-KR"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:</a:t>
            </a:r>
            <a:r>
              <a:rPr lang="ko-KR" altLang="en-US"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YOLOv5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기반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실시간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윗몸일으키기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동작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변화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감지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기반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건강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관리</a:t>
            </a:r>
            <a:r>
              <a:rPr lang="en-US" altLang="zh-CN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ko-KR" altLang="en-US" sz="36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시스템</a:t>
            </a:r>
            <a:endParaRPr sz="3600" i="1" spc="-5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24600" y="3911489"/>
            <a:ext cx="3122787" cy="11464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학번</a:t>
            </a:r>
            <a:r>
              <a:rPr lang="en-US" altLang="ko-KR"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:</a:t>
            </a:r>
            <a:r>
              <a:rPr lang="ko-KR" altLang="en-US"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altLang="ko-KR" sz="2400" i="1" spc="-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2021106126</a:t>
            </a:r>
          </a:p>
          <a:p>
            <a:pPr marL="12700">
              <a:spcBef>
                <a:spcPts val="100"/>
              </a:spcBef>
            </a:pPr>
            <a:r>
              <a:rPr lang="ko-KR" altLang="en-US"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이름 </a:t>
            </a:r>
            <a:r>
              <a:rPr lang="en-US" altLang="ko-KR"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:</a:t>
            </a:r>
            <a:r>
              <a:rPr lang="ko-KR" altLang="en-US" sz="24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US" altLang="ko-KR" sz="2400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XIA YUCHENG</a:t>
            </a:r>
            <a:endParaRPr lang="en-US" altLang="zh-CN" sz="2400" i="1" dirty="0">
              <a:solidFill>
                <a:srgbClr val="FF0000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2400" i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19628" y="5259323"/>
            <a:ext cx="1036319" cy="4023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254215" y="5285013"/>
            <a:ext cx="241871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20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2000" b="1" spc="-12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54138" y="630845"/>
            <a:ext cx="5108462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buNone/>
            </a:pPr>
            <a:r>
              <a:rPr lang="en-US" altLang="ko-KR" sz="2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Mobile/</a:t>
            </a:r>
            <a:r>
              <a:rPr lang="en-US" altLang="ko-KR" sz="24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WebService</a:t>
            </a:r>
            <a:r>
              <a:rPr lang="en-US" altLang="ko-KR" sz="240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Project</a:t>
            </a:r>
            <a:endParaRPr lang="en-US" altLang="ko-KR" sz="24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8B0C2-7071-927C-C28B-D48892329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33B1E0-DCA4-6B53-3ABD-B5A49F1DF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2. Service System(Python, Django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223D7F-C36C-107B-7BF2-246DBF4E4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641201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2-1.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사용자 보안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보안키를 이용한 로그인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ko-KR" altLang="en-US" sz="800" dirty="0">
                <a:latin typeface="+mn-ea"/>
                <a:cs typeface="Gulim"/>
              </a:rPr>
              <a:t> </a:t>
            </a: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A5ACAD-B866-53DA-94B5-BBFD3F1C41A1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856645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2-2. Image Blog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및 관리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일부 확장 기능 가능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b="1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>
              <a:spcBef>
                <a:spcPts val="1440"/>
              </a:spcBef>
              <a:tabLst>
                <a:tab pos="690880" algn="l"/>
                <a:tab pos="691515" algn="l"/>
              </a:tabLst>
            </a:pP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1701398-9CCD-B812-1428-A0D01599FD8A}"/>
              </a:ext>
            </a:extLst>
          </p:cNvPr>
          <p:cNvSpPr txBox="1">
            <a:spLocks/>
          </p:cNvSpPr>
          <p:nvPr/>
        </p:nvSpPr>
        <p:spPr>
          <a:xfrm>
            <a:off x="458118" y="4038600"/>
            <a:ext cx="4309110" cy="8694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2-3.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게시를 위한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-US" altLang="ko-KR" sz="1400" kern="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제공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endParaRPr lang="ko-KR" altLang="en-US" sz="1400" i="1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latinLnBrk="0">
              <a:spcBef>
                <a:spcPts val="1440"/>
              </a:spcBef>
              <a:tabLst>
                <a:tab pos="690880" algn="l"/>
                <a:tab pos="691515" algn="l"/>
              </a:tabLst>
            </a:pP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A4BEBBAE-61C7-CA37-64BE-8E9F5E4C5900}"/>
              </a:ext>
            </a:extLst>
          </p:cNvPr>
          <p:cNvSpPr txBox="1">
            <a:spLocks/>
          </p:cNvSpPr>
          <p:nvPr/>
        </p:nvSpPr>
        <p:spPr>
          <a:xfrm>
            <a:off x="5064408" y="4038600"/>
            <a:ext cx="4309110" cy="1084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2-4. Image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목록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획득을 위한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-US" altLang="ko-KR" sz="1400" kern="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제공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신규 추가 필요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b="1" kern="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299085" indent="-287020" latinLnBrk="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lang="ko-KR" altLang="en-US" sz="1400" i="1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latinLnBrk="0">
              <a:spcBef>
                <a:spcPts val="1440"/>
              </a:spcBef>
              <a:tabLst>
                <a:tab pos="690880" algn="l"/>
                <a:tab pos="691515" algn="l"/>
              </a:tabLst>
            </a:pP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6E6CFEC-65DB-73A0-0AA1-3794D8BDF5F5}"/>
              </a:ext>
            </a:extLst>
          </p:cNvPr>
          <p:cNvSpPr txBox="1"/>
          <p:nvPr/>
        </p:nvSpPr>
        <p:spPr>
          <a:xfrm>
            <a:off x="495300" y="1447800"/>
            <a:ext cx="4271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본 시스템은 </a:t>
            </a:r>
            <a:r>
              <a:rPr lang="en-US" altLang="ko-KR" sz="800" dirty="0">
                <a:latin typeface="+mn-ea"/>
              </a:rPr>
              <a:t>Django REST Framework</a:t>
            </a:r>
            <a:r>
              <a:rPr lang="ko-KR" altLang="en-US" sz="800" dirty="0">
                <a:latin typeface="+mn-ea"/>
              </a:rPr>
              <a:t>의 </a:t>
            </a:r>
            <a:r>
              <a:rPr lang="en-US" altLang="ko-KR" sz="800" dirty="0" err="1">
                <a:latin typeface="+mn-ea"/>
              </a:rPr>
              <a:t>TokenAuthentication</a:t>
            </a:r>
            <a:r>
              <a:rPr lang="ko-KR" altLang="en-US" sz="800" dirty="0">
                <a:latin typeface="+mn-ea"/>
              </a:rPr>
              <a:t>을 이용하여</a:t>
            </a:r>
          </a:p>
          <a:p>
            <a:r>
              <a:rPr lang="ko-KR" altLang="en-US" sz="800" dirty="0">
                <a:latin typeface="+mn-ea"/>
              </a:rPr>
              <a:t>보안키 기반 로그인 기능을 구현하였다</a:t>
            </a:r>
            <a:r>
              <a:rPr lang="en-US" altLang="ko-KR" sz="800" dirty="0">
                <a:latin typeface="+mn-ea"/>
              </a:rPr>
              <a:t>. </a:t>
            </a:r>
          </a:p>
          <a:p>
            <a:r>
              <a:rPr lang="ko-KR" altLang="en-US" sz="800" dirty="0">
                <a:latin typeface="+mn-ea"/>
              </a:rPr>
              <a:t>사용자는 로그인 </a:t>
            </a:r>
            <a:r>
              <a:rPr lang="en-US" altLang="ko-KR" sz="800" dirty="0">
                <a:latin typeface="+mn-ea"/>
              </a:rPr>
              <a:t>API</a:t>
            </a:r>
            <a:r>
              <a:rPr lang="ko-KR" altLang="en-US" sz="800" dirty="0">
                <a:latin typeface="+mn-ea"/>
              </a:rPr>
              <a:t>를 통해 보안키</a:t>
            </a:r>
            <a:r>
              <a:rPr lang="en-US" altLang="ko-KR" sz="800" dirty="0">
                <a:latin typeface="+mn-ea"/>
              </a:rPr>
              <a:t>(Token)</a:t>
            </a:r>
            <a:r>
              <a:rPr lang="ko-KR" altLang="en-US" sz="800" dirty="0">
                <a:latin typeface="+mn-ea"/>
              </a:rPr>
              <a:t>를 발급받으며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이후 모든 </a:t>
            </a:r>
            <a:r>
              <a:rPr lang="en-US" altLang="ko-KR" sz="800" dirty="0">
                <a:latin typeface="+mn-ea"/>
              </a:rPr>
              <a:t>API </a:t>
            </a:r>
            <a:r>
              <a:rPr lang="ko-KR" altLang="en-US" sz="800" dirty="0">
                <a:latin typeface="+mn-ea"/>
              </a:rPr>
              <a:t>요청 시 해당 </a:t>
            </a:r>
            <a:r>
              <a:rPr lang="en-US" altLang="ko-KR" sz="800" dirty="0">
                <a:latin typeface="+mn-ea"/>
              </a:rPr>
              <a:t>Token</a:t>
            </a:r>
            <a:r>
              <a:rPr lang="ko-KR" altLang="en-US" sz="800" dirty="0">
                <a:latin typeface="+mn-ea"/>
              </a:rPr>
              <a:t>을 이용하여 인증을 수행한다</a:t>
            </a:r>
            <a:r>
              <a:rPr lang="en-US" altLang="ko-KR" sz="800" dirty="0">
                <a:latin typeface="+mn-ea"/>
              </a:rPr>
              <a:t>.</a:t>
            </a:r>
            <a:endParaRPr lang="zh-CN" altLang="en-US" sz="800" dirty="0">
              <a:latin typeface="+mn-ea"/>
            </a:endParaRPr>
          </a:p>
        </p:txBody>
      </p:sp>
      <p:pic>
        <p:nvPicPr>
          <p:cNvPr id="9" name="图片 8" descr="图形用户界面, 文本, 应用程序, 电子邮件&#10;&#10;AI 生成的内容可能不正确。">
            <a:extLst>
              <a:ext uri="{FF2B5EF4-FFF2-40B4-BE49-F238E27FC236}">
                <a16:creationId xmlns:a16="http://schemas.microsoft.com/office/drawing/2014/main" id="{A9CDB772-BC2A-22E2-0C86-EDDF0AF2F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2049658"/>
            <a:ext cx="4118610" cy="1813318"/>
          </a:xfrm>
          <a:prstGeom prst="rect">
            <a:avLst/>
          </a:prstGeom>
        </p:spPr>
      </p:pic>
      <p:pic>
        <p:nvPicPr>
          <p:cNvPr id="11" name="图片 10" descr="图形用户界面&#10;&#10;AI 生成的内容可能不正确。">
            <a:extLst>
              <a:ext uri="{FF2B5EF4-FFF2-40B4-BE49-F238E27FC236}">
                <a16:creationId xmlns:a16="http://schemas.microsoft.com/office/drawing/2014/main" id="{166CD00A-9866-E02A-5EE2-6A8C49725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8940" y="2049658"/>
            <a:ext cx="4953000" cy="181331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39B1009-4367-ED18-8590-90D881483296}"/>
              </a:ext>
            </a:extLst>
          </p:cNvPr>
          <p:cNvSpPr txBox="1"/>
          <p:nvPr/>
        </p:nvSpPr>
        <p:spPr>
          <a:xfrm>
            <a:off x="4998395" y="1553368"/>
            <a:ext cx="4622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브라우저에서 </a:t>
            </a:r>
            <a:r>
              <a:rPr lang="en-US" altLang="ko-KR" sz="800" dirty="0">
                <a:latin typeface="+mn-ea"/>
              </a:rPr>
              <a:t>http://127.0.0.1:8000/ </a:t>
            </a:r>
            <a:r>
              <a:rPr lang="ko-KR" altLang="en-US" sz="800" dirty="0">
                <a:latin typeface="+mn-ea"/>
              </a:rPr>
              <a:t>접속 시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블로그 글 목록과 업로드된 이미지를 확인 가능</a:t>
            </a:r>
          </a:p>
          <a:p>
            <a:r>
              <a:rPr lang="ko-KR" altLang="en-US" sz="800" dirty="0">
                <a:latin typeface="+mn-ea"/>
              </a:rPr>
              <a:t>각 글의 제목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내용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이미지가 표시되며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클릭 시 상세 페이지로 이동</a:t>
            </a:r>
          </a:p>
          <a:p>
            <a:r>
              <a:rPr lang="ko-KR" altLang="en-US" sz="800" dirty="0">
                <a:latin typeface="+mn-ea"/>
              </a:rPr>
              <a:t>관리자 페이지와 </a:t>
            </a:r>
            <a:r>
              <a:rPr lang="en-US" altLang="ko-KR" sz="800" dirty="0">
                <a:latin typeface="+mn-ea"/>
              </a:rPr>
              <a:t>REST API</a:t>
            </a:r>
            <a:r>
              <a:rPr lang="ko-KR" altLang="en-US" sz="800" dirty="0">
                <a:latin typeface="+mn-ea"/>
              </a:rPr>
              <a:t>를 통해 이미지 업로드 및 관리가 가능</a:t>
            </a:r>
            <a:endParaRPr lang="zh-CN" altLang="en-US" sz="800" dirty="0">
              <a:latin typeface="+mn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46F728C-A52F-9DB1-9C36-CFB32CAB8B38}"/>
              </a:ext>
            </a:extLst>
          </p:cNvPr>
          <p:cNvSpPr txBox="1"/>
          <p:nvPr/>
        </p:nvSpPr>
        <p:spPr>
          <a:xfrm>
            <a:off x="458118" y="4473334"/>
            <a:ext cx="415579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+mn-ea"/>
              </a:rPr>
              <a:t>/</a:t>
            </a:r>
            <a:r>
              <a:rPr lang="en-US" altLang="ko-KR" sz="800" dirty="0" err="1">
                <a:latin typeface="+mn-ea"/>
              </a:rPr>
              <a:t>api_root</a:t>
            </a:r>
            <a:r>
              <a:rPr lang="en-US" altLang="ko-KR" sz="800" dirty="0">
                <a:latin typeface="+mn-ea"/>
              </a:rPr>
              <a:t>/posts/ </a:t>
            </a:r>
            <a:r>
              <a:rPr lang="ko-KR" altLang="en-US" sz="800" dirty="0">
                <a:latin typeface="+mn-ea"/>
              </a:rPr>
              <a:t>경로를 통해 </a:t>
            </a:r>
            <a:r>
              <a:rPr lang="en-US" altLang="ko-KR" sz="800" dirty="0">
                <a:latin typeface="+mn-ea"/>
              </a:rPr>
              <a:t>REST API</a:t>
            </a:r>
            <a:r>
              <a:rPr lang="ko-KR" altLang="en-US" sz="800" dirty="0">
                <a:latin typeface="+mn-ea"/>
              </a:rPr>
              <a:t>를 제공</a:t>
            </a:r>
          </a:p>
          <a:p>
            <a:r>
              <a:rPr lang="en-US" altLang="ko-KR" sz="800" dirty="0">
                <a:latin typeface="+mn-ea"/>
              </a:rPr>
              <a:t>GET </a:t>
            </a:r>
            <a:r>
              <a:rPr lang="ko-KR" altLang="en-US" sz="800" dirty="0">
                <a:latin typeface="+mn-ea"/>
              </a:rPr>
              <a:t>요청</a:t>
            </a:r>
            <a:r>
              <a:rPr lang="en-US" altLang="ko-KR" sz="800" dirty="0">
                <a:latin typeface="+mn-ea"/>
              </a:rPr>
              <a:t>: </a:t>
            </a:r>
            <a:r>
              <a:rPr lang="ko-KR" altLang="en-US" sz="800" dirty="0">
                <a:latin typeface="+mn-ea"/>
              </a:rPr>
              <a:t>블로그 글 목록 조회 가능</a:t>
            </a:r>
          </a:p>
          <a:p>
            <a:r>
              <a:rPr lang="en-US" altLang="ko-KR" sz="800" dirty="0">
                <a:latin typeface="+mn-ea"/>
              </a:rPr>
              <a:t>POST </a:t>
            </a:r>
            <a:r>
              <a:rPr lang="ko-KR" altLang="en-US" sz="800" dirty="0">
                <a:latin typeface="+mn-ea"/>
              </a:rPr>
              <a:t>요청</a:t>
            </a:r>
            <a:r>
              <a:rPr lang="en-US" altLang="ko-KR" sz="800" dirty="0">
                <a:latin typeface="+mn-ea"/>
              </a:rPr>
              <a:t>: </a:t>
            </a:r>
            <a:r>
              <a:rPr lang="ko-KR" altLang="en-US" sz="800" dirty="0">
                <a:latin typeface="+mn-ea"/>
              </a:rPr>
              <a:t>블로그 글 업로드 가능 </a:t>
            </a:r>
            <a:r>
              <a:rPr lang="en-US" altLang="ko-KR" sz="800" dirty="0">
                <a:latin typeface="+mn-ea"/>
              </a:rPr>
              <a:t>(title, text, image </a:t>
            </a:r>
            <a:r>
              <a:rPr lang="ko-KR" altLang="en-US" sz="800" dirty="0">
                <a:latin typeface="+mn-ea"/>
              </a:rPr>
              <a:t>포함</a:t>
            </a:r>
            <a:r>
              <a:rPr lang="en-US" altLang="ko-KR" sz="800" dirty="0">
                <a:latin typeface="+mn-ea"/>
              </a:rPr>
              <a:t>)</a:t>
            </a:r>
          </a:p>
          <a:p>
            <a:r>
              <a:rPr lang="en-US" altLang="ko-KR" sz="800" dirty="0">
                <a:latin typeface="+mn-ea"/>
              </a:rPr>
              <a:t>-Android </a:t>
            </a:r>
            <a:r>
              <a:rPr lang="ko-KR" altLang="en-US" sz="800" dirty="0">
                <a:latin typeface="+mn-ea"/>
              </a:rPr>
              <a:t>클라이언트</a:t>
            </a:r>
            <a:r>
              <a:rPr lang="en-US" altLang="ko-KR" sz="800" dirty="0">
                <a:latin typeface="+mn-ea"/>
              </a:rPr>
              <a:t>, Edge System </a:t>
            </a:r>
            <a:r>
              <a:rPr lang="ko-KR" altLang="en-US" sz="800" dirty="0">
                <a:latin typeface="+mn-ea"/>
              </a:rPr>
              <a:t>등 외부 서비스와 연동 가능</a:t>
            </a:r>
          </a:p>
          <a:p>
            <a:endParaRPr lang="zh-CN" altLang="en-US" dirty="0"/>
          </a:p>
        </p:txBody>
      </p:sp>
      <p:pic>
        <p:nvPicPr>
          <p:cNvPr id="15" name="图片 14" descr="图形用户界面, 文本, 应用程序&#10;&#10;AI 生成的内容可能不正确。">
            <a:extLst>
              <a:ext uri="{FF2B5EF4-FFF2-40B4-BE49-F238E27FC236}">
                <a16:creationId xmlns:a16="http://schemas.microsoft.com/office/drawing/2014/main" id="{F42552E7-7522-6BE9-F867-7E5FDF4D5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053" y="5006256"/>
            <a:ext cx="4419600" cy="1691321"/>
          </a:xfrm>
          <a:prstGeom prst="rect">
            <a:avLst/>
          </a:prstGeom>
        </p:spPr>
      </p:pic>
      <p:pic>
        <p:nvPicPr>
          <p:cNvPr id="18" name="图片 17" descr="图形用户界面, 文本, 应用程序&#10;&#10;AI 生成的内容可能不正确。">
            <a:extLst>
              <a:ext uri="{FF2B5EF4-FFF2-40B4-BE49-F238E27FC236}">
                <a16:creationId xmlns:a16="http://schemas.microsoft.com/office/drawing/2014/main" id="{AA5CB3F8-5BAB-427A-CD66-C45093BF66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1110" y="4994968"/>
            <a:ext cx="4309110" cy="1631516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89CDC16D-9F1F-667E-4050-F269CB909C19}"/>
              </a:ext>
            </a:extLst>
          </p:cNvPr>
          <p:cNvSpPr txBox="1"/>
          <p:nvPr/>
        </p:nvSpPr>
        <p:spPr>
          <a:xfrm>
            <a:off x="5064408" y="4581056"/>
            <a:ext cx="4612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+mn-ea"/>
              </a:rPr>
              <a:t>/</a:t>
            </a:r>
            <a:r>
              <a:rPr lang="en-US" altLang="ko-KR" sz="800" dirty="0" err="1">
                <a:latin typeface="+mn-ea"/>
              </a:rPr>
              <a:t>api_root</a:t>
            </a:r>
            <a:r>
              <a:rPr lang="en-US" altLang="ko-KR" sz="800" dirty="0">
                <a:latin typeface="+mn-ea"/>
              </a:rPr>
              <a:t>/images/ </a:t>
            </a:r>
            <a:r>
              <a:rPr lang="ko-KR" altLang="en-US" sz="800" dirty="0">
                <a:latin typeface="+mn-ea"/>
              </a:rPr>
              <a:t>경로를 통해 블로그 이미지 목록을 조회 가능</a:t>
            </a:r>
          </a:p>
          <a:p>
            <a:r>
              <a:rPr lang="en-US" altLang="ko-KR" sz="800" dirty="0">
                <a:latin typeface="+mn-ea"/>
              </a:rPr>
              <a:t>GET </a:t>
            </a:r>
            <a:r>
              <a:rPr lang="ko-KR" altLang="en-US" sz="800" dirty="0">
                <a:latin typeface="+mn-ea"/>
              </a:rPr>
              <a:t>요청만 허용하며</a:t>
            </a:r>
            <a:r>
              <a:rPr lang="en-US" altLang="ko-KR" sz="800" dirty="0">
                <a:latin typeface="+mn-ea"/>
              </a:rPr>
              <a:t>, JSON </a:t>
            </a:r>
            <a:r>
              <a:rPr lang="ko-KR" altLang="en-US" sz="800" dirty="0">
                <a:latin typeface="+mn-ea"/>
              </a:rPr>
              <a:t>형식으로 이미지 </a:t>
            </a:r>
            <a:r>
              <a:rPr lang="en-US" altLang="ko-KR" sz="800" dirty="0">
                <a:latin typeface="+mn-ea"/>
              </a:rPr>
              <a:t>URL</a:t>
            </a:r>
            <a:r>
              <a:rPr lang="ko-KR" altLang="en-US" sz="800" dirty="0">
                <a:latin typeface="+mn-ea"/>
              </a:rPr>
              <a:t>과 제목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게시 날짜 제공</a:t>
            </a:r>
            <a:endParaRPr lang="zh-CN" altLang="en-US" sz="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04414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FE62A-AC32-2ED9-4DBE-05890A2AD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97AD99-E4F7-2C66-1881-6248595FE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2. Service System(Python, Django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51DB4F-A935-0D3C-1AE9-A8BE88D1DC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338554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2-5.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기타 추가기능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C1D796-EE66-8F33-37BF-6E0F85D7424F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338554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2-6.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기타 추가기능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356F11D-0906-7999-24E7-5CCBA15BDC7A}"/>
              </a:ext>
            </a:extLst>
          </p:cNvPr>
          <p:cNvSpPr txBox="1"/>
          <p:nvPr/>
        </p:nvSpPr>
        <p:spPr>
          <a:xfrm>
            <a:off x="457200" y="1481554"/>
            <a:ext cx="4309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블로그 글</a:t>
            </a:r>
            <a:r>
              <a:rPr lang="en-US" altLang="ko-KR" sz="800" dirty="0">
                <a:latin typeface="+mn-ea"/>
              </a:rPr>
              <a:t>TOP</a:t>
            </a:r>
            <a:r>
              <a:rPr lang="ko-KR" altLang="en-US" sz="800" dirty="0">
                <a:latin typeface="+mn-ea"/>
              </a:rPr>
              <a:t> 기능</a:t>
            </a:r>
          </a:p>
          <a:p>
            <a:r>
              <a:rPr lang="en-US" altLang="ko-KR" sz="800" dirty="0">
                <a:latin typeface="+mn-ea"/>
              </a:rPr>
              <a:t>-</a:t>
            </a:r>
            <a:r>
              <a:rPr lang="ko-KR" altLang="en-US" sz="800" dirty="0">
                <a:latin typeface="+mn-ea"/>
              </a:rPr>
              <a:t>특정 글을 상단에 고정할 수 있어 중요 글 강조 가능</a:t>
            </a:r>
          </a:p>
          <a:p>
            <a:r>
              <a:rPr lang="en-US" altLang="ko-KR" sz="800" dirty="0">
                <a:latin typeface="+mn-ea"/>
              </a:rPr>
              <a:t>-JSON </a:t>
            </a:r>
            <a:r>
              <a:rPr lang="ko-KR" altLang="en-US" sz="800" dirty="0">
                <a:latin typeface="+mn-ea"/>
              </a:rPr>
              <a:t>응답과 브라우저 목록에서 </a:t>
            </a:r>
            <a:r>
              <a:rPr lang="en-US" altLang="ko-KR" sz="800" dirty="0" err="1">
                <a:latin typeface="+mn-ea"/>
              </a:rPr>
              <a:t>is_pinned</a:t>
            </a:r>
            <a:r>
              <a:rPr lang="en-US" altLang="ko-KR" sz="800" dirty="0">
                <a:latin typeface="+mn-ea"/>
              </a:rPr>
              <a:t> </a:t>
            </a:r>
            <a:r>
              <a:rPr lang="ko-KR" altLang="en-US" sz="800" dirty="0">
                <a:latin typeface="+mn-ea"/>
              </a:rPr>
              <a:t>필드로 표시</a:t>
            </a:r>
            <a:endParaRPr lang="zh-CN" altLang="en-US" sz="800" dirty="0">
              <a:latin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4C8A1B-DE5D-BF12-C4D7-7CB1363DEA53}"/>
              </a:ext>
            </a:extLst>
          </p:cNvPr>
          <p:cNvSpPr txBox="1"/>
          <p:nvPr/>
        </p:nvSpPr>
        <p:spPr>
          <a:xfrm>
            <a:off x="5101590" y="1481554"/>
            <a:ext cx="43472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사용자의 하루 기록을 집계하여 그래프 형태로 시각화</a:t>
            </a:r>
          </a:p>
          <a:p>
            <a:r>
              <a:rPr lang="en-US" altLang="ko-KR" sz="800" dirty="0">
                <a:latin typeface="+mn-ea"/>
              </a:rPr>
              <a:t>-</a:t>
            </a:r>
            <a:r>
              <a:rPr lang="ko-KR" altLang="en-US" sz="800" dirty="0">
                <a:latin typeface="+mn-ea"/>
              </a:rPr>
              <a:t>이미지 또는 </a:t>
            </a:r>
            <a:r>
              <a:rPr lang="en-US" altLang="ko-KR" sz="800" dirty="0">
                <a:latin typeface="+mn-ea"/>
              </a:rPr>
              <a:t>API JSON </a:t>
            </a:r>
            <a:r>
              <a:rPr lang="ko-KR" altLang="en-US" sz="800" dirty="0">
                <a:latin typeface="+mn-ea"/>
              </a:rPr>
              <a:t>데이터를 통해 프론트엔드에서 확인 가능</a:t>
            </a:r>
            <a:endParaRPr lang="zh-CN" altLang="en-US" sz="800" dirty="0">
              <a:latin typeface="+mn-ea"/>
            </a:endParaRPr>
          </a:p>
        </p:txBody>
      </p:sp>
      <p:pic>
        <p:nvPicPr>
          <p:cNvPr id="8" name="图片 7" descr="图形用户界面&#10;&#10;AI 生成的内容可能不正确。">
            <a:extLst>
              <a:ext uri="{FF2B5EF4-FFF2-40B4-BE49-F238E27FC236}">
                <a16:creationId xmlns:a16="http://schemas.microsoft.com/office/drawing/2014/main" id="{F19D62B0-652E-1C10-C25F-164C968E3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" y="1912739"/>
            <a:ext cx="3581400" cy="1516261"/>
          </a:xfrm>
          <a:prstGeom prst="rect">
            <a:avLst/>
          </a:prstGeom>
        </p:spPr>
      </p:pic>
      <p:pic>
        <p:nvPicPr>
          <p:cNvPr id="10" name="图片 9" descr="图形用户界面&#10;&#10;AI 生成的内容可能不正确。">
            <a:extLst>
              <a:ext uri="{FF2B5EF4-FFF2-40B4-BE49-F238E27FC236}">
                <a16:creationId xmlns:a16="http://schemas.microsoft.com/office/drawing/2014/main" id="{6E1129BD-005B-E821-239D-8D66F0F0A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733800"/>
            <a:ext cx="3585210" cy="2202656"/>
          </a:xfrm>
          <a:prstGeom prst="rect">
            <a:avLst/>
          </a:prstGeom>
        </p:spPr>
      </p:pic>
      <p:pic>
        <p:nvPicPr>
          <p:cNvPr id="12" name="图片 11" descr="图表, 瀑布图&#10;&#10;AI 生成的内容可能不正确。">
            <a:extLst>
              <a:ext uri="{FF2B5EF4-FFF2-40B4-BE49-F238E27FC236}">
                <a16:creationId xmlns:a16="http://schemas.microsoft.com/office/drawing/2014/main" id="{2FEDD4F7-B657-9B3C-DF2C-53229FDDB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377" y="1912739"/>
            <a:ext cx="4114800" cy="369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67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F4422-BB0D-3E5A-7E5E-14136C8AC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97A25E-EF9B-015E-ACE8-7A7A35A7B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3. Client System(Android, </a:t>
            </a:r>
            <a:r>
              <a:rPr lang="en-US" altLang="ko-KR" dirty="0">
                <a:solidFill>
                  <a:schemeClr val="tx2"/>
                </a:solidFill>
              </a:rPr>
              <a:t>Java</a:t>
            </a:r>
            <a:r>
              <a:rPr lang="ko-KR" altLang="en-US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개별 제안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394BAA-EF43-505D-E9D9-DC0027135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338554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3.1. Image list view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공통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개별 제안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50B8A7-7FF0-6EAE-390E-8D3D5A0B7D5F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553998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3.2. Image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목록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획득을 위한 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" altLang="ko-KR" sz="140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사용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신규 추가 필요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6E01DD3E-BC55-0D0F-9780-7B8B684C16E3}"/>
              </a:ext>
            </a:extLst>
          </p:cNvPr>
          <p:cNvSpPr txBox="1">
            <a:spLocks/>
          </p:cNvSpPr>
          <p:nvPr/>
        </p:nvSpPr>
        <p:spPr>
          <a:xfrm>
            <a:off x="458118" y="4038600"/>
            <a:ext cx="430911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3.3.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공통기능 및 추가기능을 활용한 사용자 시나리오 및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UI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제공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신규 추가 필요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0F8C301E-3D83-105C-BBF1-8DF4BD734E96}"/>
              </a:ext>
            </a:extLst>
          </p:cNvPr>
          <p:cNvSpPr txBox="1">
            <a:spLocks/>
          </p:cNvSpPr>
          <p:nvPr/>
        </p:nvSpPr>
        <p:spPr>
          <a:xfrm>
            <a:off x="5064408" y="4038600"/>
            <a:ext cx="4309110" cy="3385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3-4.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기타 추가 기능</a:t>
            </a: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DFEE08B-21EF-A030-176C-A30DE4C100EC}"/>
              </a:ext>
            </a:extLst>
          </p:cNvPr>
          <p:cNvSpPr txBox="1"/>
          <p:nvPr/>
        </p:nvSpPr>
        <p:spPr>
          <a:xfrm>
            <a:off x="458118" y="1524000"/>
            <a:ext cx="43462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앱 실행 시 서버에서 가져온 이미지 목록을 </a:t>
            </a:r>
            <a:r>
              <a:rPr lang="en-US" altLang="ko-KR" sz="800" dirty="0" err="1">
                <a:latin typeface="+mn-ea"/>
              </a:rPr>
              <a:t>RecyclerView</a:t>
            </a:r>
            <a:r>
              <a:rPr lang="ko-KR" altLang="en-US" sz="800" dirty="0">
                <a:latin typeface="+mn-ea"/>
              </a:rPr>
              <a:t>를 통해 리스트 형태로 보여줌으로써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사용자가 여러 이미지를 한눈에 확인하고 선택할 수 있도록 제공</a:t>
            </a:r>
            <a:endParaRPr lang="zh-CN" altLang="en-US" sz="800" dirty="0">
              <a:latin typeface="+mn-ea"/>
            </a:endParaRPr>
          </a:p>
        </p:txBody>
      </p:sp>
      <p:pic>
        <p:nvPicPr>
          <p:cNvPr id="12" name="图片 11" descr="手机屏幕截图&#10;&#10;AI 生成的内容可能不正确。">
            <a:extLst>
              <a:ext uri="{FF2B5EF4-FFF2-40B4-BE49-F238E27FC236}">
                <a16:creationId xmlns:a16="http://schemas.microsoft.com/office/drawing/2014/main" id="{554F8433-5FE7-57DA-E0C3-6B403E744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2057399"/>
            <a:ext cx="4309110" cy="1781566"/>
          </a:xfrm>
          <a:prstGeom prst="rect">
            <a:avLst/>
          </a:prstGeom>
        </p:spPr>
      </p:pic>
      <p:pic>
        <p:nvPicPr>
          <p:cNvPr id="14" name="图片 13" descr="手机屏幕截图&#10;&#10;AI 生成的内容可能不正确。">
            <a:extLst>
              <a:ext uri="{FF2B5EF4-FFF2-40B4-BE49-F238E27FC236}">
                <a16:creationId xmlns:a16="http://schemas.microsoft.com/office/drawing/2014/main" id="{C7C541DF-0CF7-C2C4-58A0-33AE2B48A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1750" y="2047240"/>
            <a:ext cx="4309110" cy="178156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920426A-8476-FC7D-0B40-4CD2B450AC97}"/>
              </a:ext>
            </a:extLst>
          </p:cNvPr>
          <p:cNvSpPr txBox="1"/>
          <p:nvPr/>
        </p:nvSpPr>
        <p:spPr>
          <a:xfrm>
            <a:off x="5101590" y="1600200"/>
            <a:ext cx="4271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+mn-ea"/>
              </a:rPr>
              <a:t>Android </a:t>
            </a:r>
            <a:r>
              <a:rPr lang="ko-KR" altLang="en-US" sz="800" dirty="0">
                <a:latin typeface="+mn-ea"/>
              </a:rPr>
              <a:t>앱이 </a:t>
            </a:r>
            <a:r>
              <a:rPr lang="en-US" altLang="ko-KR" sz="800" dirty="0">
                <a:latin typeface="+mn-ea"/>
              </a:rPr>
              <a:t>Django </a:t>
            </a:r>
            <a:r>
              <a:rPr lang="ko-KR" altLang="en-US" sz="800" dirty="0">
                <a:latin typeface="+mn-ea"/>
              </a:rPr>
              <a:t>서버의 </a:t>
            </a:r>
            <a:r>
              <a:rPr lang="en-US" altLang="ko-KR" sz="800" dirty="0">
                <a:latin typeface="+mn-ea"/>
              </a:rPr>
              <a:t>RESTful API</a:t>
            </a:r>
            <a:r>
              <a:rPr lang="ko-KR" altLang="en-US" sz="800" dirty="0">
                <a:latin typeface="+mn-ea"/>
              </a:rPr>
              <a:t>에서 이미지 목록을 가져와 </a:t>
            </a:r>
            <a:r>
              <a:rPr lang="en-US" altLang="ko-KR" sz="800" dirty="0" err="1">
                <a:latin typeface="+mn-ea"/>
              </a:rPr>
              <a:t>RecyclerView</a:t>
            </a:r>
            <a:r>
              <a:rPr lang="ko-KR" altLang="en-US" sz="800" dirty="0">
                <a:latin typeface="+mn-ea"/>
              </a:rPr>
              <a:t>에 표시하는 기능이다</a:t>
            </a:r>
            <a:r>
              <a:rPr lang="en-US" altLang="ko-KR" sz="800" dirty="0">
                <a:latin typeface="+mn-ea"/>
              </a:rPr>
              <a:t>.</a:t>
            </a:r>
            <a:br>
              <a:rPr lang="en-US" altLang="ko-KR" sz="800" dirty="0">
                <a:latin typeface="+mn-ea"/>
              </a:rPr>
            </a:br>
            <a:r>
              <a:rPr lang="ko-KR" altLang="en-US" sz="800" dirty="0">
                <a:latin typeface="+mn-ea"/>
              </a:rPr>
              <a:t>사용자는 ‘동기화’ 버튼으로 서버 최신 이미지를 갱신할 수 있다</a:t>
            </a:r>
            <a:r>
              <a:rPr lang="en-US" altLang="ko-KR" sz="800" dirty="0">
                <a:latin typeface="+mn-ea"/>
              </a:rPr>
              <a:t>.</a:t>
            </a:r>
            <a:endParaRPr lang="zh-CN" altLang="en-US" sz="800" dirty="0">
              <a:latin typeface="+mn-ea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BC3555E-641B-0596-AAC6-F7AEB8D26A5D}"/>
              </a:ext>
            </a:extLst>
          </p:cNvPr>
          <p:cNvSpPr txBox="1"/>
          <p:nvPr/>
        </p:nvSpPr>
        <p:spPr>
          <a:xfrm>
            <a:off x="458118" y="4471253"/>
            <a:ext cx="4309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본 기능은 사용자가 이미지 목록을 보고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클릭하여 전체화면으로 확인하며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필요한 이미지를 기기 앨범에 저장하는 과정을 보여준다</a:t>
            </a:r>
            <a:r>
              <a:rPr lang="en-US" altLang="ko-KR" sz="800" dirty="0">
                <a:latin typeface="+mn-ea"/>
              </a:rPr>
              <a:t>.</a:t>
            </a:r>
            <a:br>
              <a:rPr lang="en-US" altLang="ko-KR" sz="800" dirty="0">
                <a:latin typeface="+mn-ea"/>
              </a:rPr>
            </a:br>
            <a:r>
              <a:rPr lang="ko-KR" altLang="en-US" sz="800" dirty="0">
                <a:latin typeface="+mn-ea"/>
              </a:rPr>
              <a:t>또한 검색 기능으로 원하는 이미지를 빠르게 찾을 수 있어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앱 사용 편의성을 제공한다</a:t>
            </a:r>
            <a:r>
              <a:rPr lang="en-US" altLang="ko-KR" sz="800" dirty="0">
                <a:latin typeface="+mn-ea"/>
              </a:rPr>
              <a:t>.</a:t>
            </a:r>
            <a:endParaRPr lang="zh-CN" altLang="en-US" sz="800" dirty="0">
              <a:latin typeface="+mn-ea"/>
            </a:endParaRPr>
          </a:p>
        </p:txBody>
      </p:sp>
      <p:pic>
        <p:nvPicPr>
          <p:cNvPr id="18" name="图片 17" descr="手机屏幕截图&#10;&#10;AI 生成的内容可能不正确。">
            <a:extLst>
              <a:ext uri="{FF2B5EF4-FFF2-40B4-BE49-F238E27FC236}">
                <a16:creationId xmlns:a16="http://schemas.microsoft.com/office/drawing/2014/main" id="{A4D4DFDA-1627-D777-41DA-D6CEB698F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558" y="4932918"/>
            <a:ext cx="4309110" cy="1781566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AF05CA51-7DD0-6948-2C89-A6FE27285885}"/>
              </a:ext>
            </a:extLst>
          </p:cNvPr>
          <p:cNvSpPr txBox="1"/>
          <p:nvPr/>
        </p:nvSpPr>
        <p:spPr>
          <a:xfrm>
            <a:off x="5064408" y="4377154"/>
            <a:ext cx="4460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+mn-ea"/>
              </a:rPr>
              <a:t>사용자는 이미지를 길게 누르거나 저장 버튼을 클릭하여 기기 앨범에 이미지를 저장할 수 있다</a:t>
            </a:r>
            <a:r>
              <a:rPr lang="en-US" altLang="ko-KR" sz="800" dirty="0">
                <a:latin typeface="+mn-ea"/>
              </a:rPr>
              <a:t>.</a:t>
            </a:r>
            <a:br>
              <a:rPr lang="en-US" altLang="ko-KR" sz="800" dirty="0">
                <a:latin typeface="+mn-ea"/>
              </a:rPr>
            </a:br>
            <a:r>
              <a:rPr lang="ko-KR" altLang="en-US" sz="800" dirty="0">
                <a:latin typeface="+mn-ea"/>
              </a:rPr>
              <a:t>저장 성공 시 “이미지 저장 완료</a:t>
            </a:r>
            <a:r>
              <a:rPr lang="en-US" altLang="ko-KR" sz="800" dirty="0">
                <a:latin typeface="+mn-ea"/>
              </a:rPr>
              <a:t>!” Toast</a:t>
            </a:r>
            <a:r>
              <a:rPr lang="ko-KR" altLang="en-US" sz="800" dirty="0">
                <a:latin typeface="+mn-ea"/>
              </a:rPr>
              <a:t>가 표시된다</a:t>
            </a:r>
            <a:r>
              <a:rPr lang="en-US" altLang="ko-KR" sz="800" dirty="0">
                <a:latin typeface="+mn-ea"/>
              </a:rPr>
              <a:t>.</a:t>
            </a:r>
          </a:p>
          <a:p>
            <a:r>
              <a:rPr lang="ko-KR" altLang="en-US" sz="800" dirty="0"/>
              <a:t>사용자는 정렬 버튼을 통해 이미지 목록을 생성일 기준 오름차순 또는 내림차순으로 정렬할 수 있다</a:t>
            </a:r>
            <a:r>
              <a:rPr lang="en-US" altLang="ko-KR" sz="800" dirty="0"/>
              <a:t>.</a:t>
            </a:r>
            <a:br>
              <a:rPr lang="en-US" altLang="ko-KR" sz="800" dirty="0"/>
            </a:br>
            <a:r>
              <a:rPr lang="ko-KR" altLang="en-US" sz="800" dirty="0"/>
              <a:t>최신 이미지나 가장 오래된 이미지를 쉽게 확인 가능하다</a:t>
            </a:r>
            <a:r>
              <a:rPr lang="en-US" altLang="ko-KR" sz="800" dirty="0"/>
              <a:t>.</a:t>
            </a:r>
            <a:endParaRPr lang="zh-CN" altLang="en-US" sz="800" dirty="0">
              <a:latin typeface="+mn-ea"/>
            </a:endParaRPr>
          </a:p>
        </p:txBody>
      </p:sp>
      <p:pic>
        <p:nvPicPr>
          <p:cNvPr id="21" name="图片 20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37CA6C94-A257-9704-8331-06B4089F0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2187" y="5182800"/>
            <a:ext cx="1752601" cy="1585844"/>
          </a:xfrm>
          <a:prstGeom prst="rect">
            <a:avLst/>
          </a:prstGeom>
        </p:spPr>
      </p:pic>
      <p:pic>
        <p:nvPicPr>
          <p:cNvPr id="23" name="图片 22" descr="屏幕上的人&#10;&#10;AI 生成的内容可能不正确。">
            <a:extLst>
              <a:ext uri="{FF2B5EF4-FFF2-40B4-BE49-F238E27FC236}">
                <a16:creationId xmlns:a16="http://schemas.microsoft.com/office/drawing/2014/main" id="{28153F4B-BDD8-EFF0-26BE-2DBA03D866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0" y="5182800"/>
            <a:ext cx="1624899" cy="16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054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6232A-58D9-EFAF-E142-261AA29A4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11783AD-4A19-F75E-4B88-637986810F13}"/>
              </a:ext>
            </a:extLst>
          </p:cNvPr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44824326-EE27-709E-7158-5943D15D3E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78079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기능</a:t>
            </a:r>
            <a:r>
              <a:rPr lang="en-US" altLang="ko-KR" sz="2000" i="1" dirty="0">
                <a:solidFill>
                  <a:srgbClr val="FF0000"/>
                </a:solidFill>
              </a:rPr>
              <a:t>(</a:t>
            </a:r>
            <a:r>
              <a:rPr lang="ko-KR" altLang="en-US" sz="2000" i="1" dirty="0">
                <a:solidFill>
                  <a:srgbClr val="FF0000"/>
                </a:solidFill>
              </a:rPr>
              <a:t>부족한 설명 </a:t>
            </a:r>
            <a:r>
              <a:rPr lang="ko-KR" altLang="en-US" sz="2000" i="1" dirty="0" err="1">
                <a:solidFill>
                  <a:srgbClr val="FF0000"/>
                </a:solidFill>
              </a:rPr>
              <a:t>추거</a:t>
            </a:r>
            <a:r>
              <a:rPr lang="en-US" altLang="ko-KR" sz="2000" i="1" dirty="0">
                <a:solidFill>
                  <a:srgbClr val="FF0000"/>
                </a:solidFill>
              </a:rPr>
              <a:t>,</a:t>
            </a:r>
            <a:r>
              <a:rPr lang="ko-KR" altLang="en-US" sz="2000" i="1" dirty="0">
                <a:solidFill>
                  <a:srgbClr val="FF0000"/>
                </a:solidFill>
              </a:rPr>
              <a:t> 신규 또는 추가 기능 중심</a:t>
            </a:r>
            <a:r>
              <a:rPr lang="en-US" altLang="ko-KR" sz="2000" i="1" dirty="0">
                <a:solidFill>
                  <a:srgbClr val="FF0000"/>
                </a:solidFill>
              </a:rPr>
              <a:t>,</a:t>
            </a:r>
            <a:r>
              <a:rPr lang="ko-KR" altLang="en-US" sz="2000" i="1" dirty="0">
                <a:solidFill>
                  <a:srgbClr val="FF0000"/>
                </a:solidFill>
              </a:rPr>
              <a:t> 페이지 추가 가능</a:t>
            </a:r>
            <a:r>
              <a:rPr lang="en-US" altLang="ko-KR" sz="2000" i="1" dirty="0">
                <a:solidFill>
                  <a:srgbClr val="FF0000"/>
                </a:solidFill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1041FBD-FFD1-6639-E0FE-B73C65DCDC64}"/>
              </a:ext>
            </a:extLst>
          </p:cNvPr>
          <p:cNvSpPr txBox="1"/>
          <p:nvPr/>
        </p:nvSpPr>
        <p:spPr>
          <a:xfrm>
            <a:off x="574040" y="1124817"/>
            <a:ext cx="8080375" cy="501483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??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/>
              </a:rPr>
              <a:t>(</a:t>
            </a:r>
            <a:r>
              <a:rPr lang="ko-KR" altLang="en-US" sz="2000" i="1" spc="-5" dirty="0">
                <a:solidFill>
                  <a:srgbClr val="FF0000"/>
                </a:solidFill>
                <a:latin typeface="+mn-ea"/>
                <a:cs typeface="Malgun Gothic"/>
              </a:rPr>
              <a:t>에지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/>
              </a:rPr>
              <a:t>/</a:t>
            </a:r>
            <a:r>
              <a:rPr lang="ko-KR" altLang="en-US" sz="2000" i="1" spc="-5" dirty="0">
                <a:solidFill>
                  <a:srgbClr val="FF0000"/>
                </a:solidFill>
                <a:latin typeface="+mn-ea"/>
                <a:cs typeface="Malgun Gothic"/>
              </a:rPr>
              <a:t>서버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/>
              </a:rPr>
              <a:t>/</a:t>
            </a:r>
            <a:r>
              <a:rPr lang="ko-KR" altLang="en-US" sz="2000" i="1" spc="-5" dirty="0">
                <a:solidFill>
                  <a:srgbClr val="FF0000"/>
                </a:solidFill>
                <a:latin typeface="+mn-ea"/>
                <a:cs typeface="Malgun Gothic"/>
              </a:rPr>
              <a:t>스마트폰 클라이언트의 역할 제시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/>
              </a:rPr>
              <a:t>)</a:t>
            </a:r>
            <a:endParaRPr sz="20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dirty="0"/>
              <a:t> </a:t>
            </a:r>
            <a:r>
              <a:rPr lang="en-US" altLang="ko-KR" dirty="0"/>
              <a:t>Edge System Edge System</a:t>
            </a:r>
            <a:r>
              <a:rPr lang="ko-KR" altLang="en-US" dirty="0"/>
              <a:t>은 스마트폰 카메라 또는 영상 입력을 통해 사용자의 앉기</a:t>
            </a:r>
            <a:r>
              <a:rPr lang="en-US" altLang="ko-KR" dirty="0"/>
              <a:t>–</a:t>
            </a:r>
            <a:r>
              <a:rPr lang="ko-KR" altLang="en-US" dirty="0"/>
              <a:t>눕기 동작 변화를 실시간으로 감지하고</a:t>
            </a:r>
            <a:r>
              <a:rPr lang="en-US" altLang="ko-KR" dirty="0"/>
              <a:t>, YOLOv5 </a:t>
            </a:r>
            <a:r>
              <a:rPr lang="ko-KR" altLang="en-US" dirty="0"/>
              <a:t>모델을 사용해 자동으로 윗몸일으키기 횟수를 계산한다</a:t>
            </a:r>
            <a:r>
              <a:rPr lang="en-US" altLang="ko-KR" dirty="0"/>
              <a:t>. </a:t>
            </a:r>
            <a:r>
              <a:rPr lang="ko-KR" altLang="en-US" dirty="0"/>
              <a:t>동작 중 마지막 순간의 스냅샷 이미지를 자동으로 저장하고</a:t>
            </a:r>
            <a:r>
              <a:rPr lang="en-US" altLang="ko-KR" dirty="0"/>
              <a:t>, Django </a:t>
            </a:r>
            <a:r>
              <a:rPr lang="ko-KR" altLang="en-US" dirty="0"/>
              <a:t>서버로 전송한다</a:t>
            </a:r>
            <a:r>
              <a:rPr lang="en-US" altLang="ko-KR" dirty="0"/>
              <a:t>. 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dirty="0"/>
              <a:t>Service System (Django) Django </a:t>
            </a:r>
            <a:r>
              <a:rPr lang="ko-KR" altLang="en-US" dirty="0"/>
              <a:t>서버는 전송된 마지막 스냅샷 이미지를 블로그 형식으로 저장 및 관리한다</a:t>
            </a:r>
            <a:r>
              <a:rPr lang="en-US" altLang="ko-KR" dirty="0"/>
              <a:t>. </a:t>
            </a:r>
            <a:r>
              <a:rPr lang="ko-KR" altLang="en-US" dirty="0"/>
              <a:t>사용자는 블로그에서 최신 운동 이미지를 확인할 수 있으며</a:t>
            </a:r>
            <a:r>
              <a:rPr lang="en-US" altLang="ko-KR" dirty="0"/>
              <a:t>, Daily sit-up total count </a:t>
            </a:r>
            <a:r>
              <a:rPr lang="ko-KR" altLang="en-US" dirty="0"/>
              <a:t>통계 그래프를 통해 하루 동안 수행한 총 횟수를 확인 가능하다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특정 게시물을 상단에 고정하는 </a:t>
            </a:r>
            <a:r>
              <a:rPr lang="en-US" altLang="ko-KR" dirty="0"/>
              <a:t>TOP</a:t>
            </a:r>
            <a:r>
              <a:rPr lang="ko-KR" altLang="en-US" dirty="0"/>
              <a:t> 기능을 지원하여 중요한 기록을 강조할 수 있다</a:t>
            </a:r>
            <a:r>
              <a:rPr lang="en-US" altLang="ko-KR" dirty="0"/>
              <a:t>.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dirty="0"/>
              <a:t> Client System (Android App) Android </a:t>
            </a:r>
            <a:r>
              <a:rPr lang="ko-KR" altLang="en-US" dirty="0"/>
              <a:t>클라이언트는 업로드된 블로그 이미지를 실시간으로 확인하고</a:t>
            </a:r>
            <a:r>
              <a:rPr lang="en-US" altLang="ko-KR" dirty="0"/>
              <a:t>, </a:t>
            </a:r>
            <a:r>
              <a:rPr lang="ko-KR" altLang="en-US" dirty="0"/>
              <a:t>이미지를 클릭하여 확대할 수 있다</a:t>
            </a:r>
            <a:r>
              <a:rPr lang="en-US" altLang="ko-KR" dirty="0"/>
              <a:t>. </a:t>
            </a:r>
            <a:r>
              <a:rPr lang="ko-KR" altLang="en-US" dirty="0"/>
              <a:t>사용자는 이미지를 길게 누르거나 저장 버튼을 통해 기기 앨범에 저장할 수 있으며</a:t>
            </a:r>
            <a:r>
              <a:rPr lang="en-US" altLang="ko-KR" dirty="0"/>
              <a:t>, </a:t>
            </a:r>
            <a:r>
              <a:rPr lang="ko-KR" altLang="en-US" dirty="0"/>
              <a:t>저장 성공 시 “이미지 저장 완료</a:t>
            </a:r>
            <a:r>
              <a:rPr lang="en-US" altLang="ko-KR" dirty="0"/>
              <a:t>!” Toast</a:t>
            </a:r>
            <a:r>
              <a:rPr lang="ko-KR" altLang="en-US" dirty="0"/>
              <a:t>가 표시된다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정렬 기능을 통해 이미지 목록을 생성일 기준 오름차순</a:t>
            </a:r>
            <a:r>
              <a:rPr lang="en-US" altLang="ko-KR" dirty="0"/>
              <a:t>/</a:t>
            </a:r>
            <a:r>
              <a:rPr lang="ko-KR" altLang="en-US" dirty="0"/>
              <a:t>내림차순으로 정렬할 수 있어</a:t>
            </a:r>
            <a:r>
              <a:rPr lang="en-US" altLang="ko-KR" dirty="0"/>
              <a:t>, </a:t>
            </a:r>
            <a:r>
              <a:rPr lang="ko-KR" altLang="en-US" dirty="0"/>
              <a:t>최신 이미지 또는 가장 오래된 이미지를 쉽게 확인할 수 있다</a:t>
            </a:r>
            <a:r>
              <a:rPr lang="en-US" altLang="ko-KR" dirty="0"/>
              <a:t>.</a:t>
            </a:r>
            <a:endParaRPr dirty="0">
              <a:latin typeface="+mn-ea"/>
              <a:cs typeface="Gulim"/>
            </a:endParaRPr>
          </a:p>
        </p:txBody>
      </p:sp>
    </p:spTree>
    <p:extLst>
      <p:ext uri="{BB962C8B-B14F-4D97-AF65-F5344CB8AC3E}">
        <p14:creationId xmlns:p14="http://schemas.microsoft.com/office/powerpoint/2010/main" val="210961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8455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사용자 시나리오</a:t>
            </a:r>
            <a:r>
              <a:rPr lang="en-US" altLang="ko-KR" sz="2000" dirty="0"/>
              <a:t>(Ui </a:t>
            </a:r>
            <a:r>
              <a:rPr lang="ko-KR" altLang="en-US" sz="2000" dirty="0"/>
              <a:t>구성</a:t>
            </a:r>
            <a:r>
              <a:rPr lang="en-US" altLang="ko-KR" sz="2000" dirty="0"/>
              <a:t>)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522771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사용자 시나리오 </a:t>
            </a:r>
            <a:r>
              <a:rPr lang="en-US" altLang="ko-KR" sz="1600" b="1" dirty="0">
                <a:latin typeface="+mn-ea"/>
              </a:rPr>
              <a:t>(UI </a:t>
            </a:r>
            <a:r>
              <a:rPr lang="ko-KR" altLang="en-US" sz="1600" b="1" dirty="0">
                <a:latin typeface="+mn-ea"/>
              </a:rPr>
              <a:t>구성</a:t>
            </a:r>
            <a:r>
              <a:rPr lang="en-US" altLang="ko-KR" sz="1600" b="1" dirty="0">
                <a:latin typeface="+mn-ea"/>
              </a:rPr>
              <a:t>) – </a:t>
            </a:r>
            <a:r>
              <a:rPr lang="ko-KR" altLang="en-US" sz="1600" b="1" dirty="0">
                <a:latin typeface="+mn-ea"/>
              </a:rPr>
              <a:t>수정본</a:t>
            </a:r>
          </a:p>
          <a:p>
            <a:r>
              <a:rPr lang="en-US" altLang="ko-KR" sz="1600" b="1" dirty="0">
                <a:latin typeface="+mn-ea"/>
              </a:rPr>
              <a:t>1. Android Client – </a:t>
            </a:r>
            <a:r>
              <a:rPr lang="ko-KR" altLang="en-US" sz="1600" b="1" dirty="0">
                <a:latin typeface="+mn-ea"/>
              </a:rPr>
              <a:t>운동 기록 확인</a:t>
            </a:r>
          </a:p>
          <a:p>
            <a:r>
              <a:rPr lang="ko-KR" altLang="en-US" sz="1600" b="1" dirty="0">
                <a:latin typeface="+mn-ea"/>
              </a:rPr>
              <a:t>메인 화면</a:t>
            </a:r>
            <a:r>
              <a:rPr lang="en-US" altLang="ko-KR" sz="1600" b="1" dirty="0">
                <a:latin typeface="+mn-ea"/>
              </a:rPr>
              <a:t>(Main Screen): </a:t>
            </a:r>
            <a:r>
              <a:rPr lang="ko-KR" altLang="en-US" sz="1600" b="1" dirty="0">
                <a:latin typeface="+mn-ea"/>
              </a:rPr>
              <a:t>사용자는 앱을 실행하면 최신 운동 이미지가 표시된다</a:t>
            </a:r>
            <a:r>
              <a:rPr lang="en-US" altLang="ko-KR" sz="1600" b="1" dirty="0">
                <a:latin typeface="+mn-ea"/>
              </a:rPr>
              <a:t>.</a:t>
            </a:r>
          </a:p>
          <a:p>
            <a:r>
              <a:rPr lang="ko-KR" altLang="en-US" sz="1600" b="1" dirty="0">
                <a:latin typeface="+mn-ea"/>
              </a:rPr>
              <a:t>이미지 목록</a:t>
            </a:r>
            <a:r>
              <a:rPr lang="en-US" altLang="ko-KR" sz="1600" b="1" dirty="0">
                <a:latin typeface="+mn-ea"/>
              </a:rPr>
              <a:t>(Image List): </a:t>
            </a:r>
            <a:r>
              <a:rPr lang="ko-KR" altLang="en-US" sz="1600" b="1" dirty="0">
                <a:latin typeface="+mn-ea"/>
              </a:rPr>
              <a:t>사용자는 전체 운동 이미지를 스크롤하여 확인할 수 있다</a:t>
            </a:r>
            <a:r>
              <a:rPr lang="en-US" altLang="ko-KR" sz="1600" b="1" dirty="0">
                <a:latin typeface="+mn-ea"/>
              </a:rPr>
              <a:t>.</a:t>
            </a:r>
            <a:r>
              <a:rPr lang="ko-KR" altLang="en-US" sz="1600" b="1" dirty="0">
                <a:latin typeface="+mn-ea"/>
              </a:rPr>
              <a:t>이미지 확대</a:t>
            </a:r>
            <a:r>
              <a:rPr lang="en-US" altLang="ko-KR" sz="1600" b="1" dirty="0">
                <a:latin typeface="+mn-ea"/>
              </a:rPr>
              <a:t>(Image Zoom): </a:t>
            </a:r>
            <a:r>
              <a:rPr lang="ko-KR" altLang="en-US" sz="1600" b="1" dirty="0">
                <a:latin typeface="+mn-ea"/>
              </a:rPr>
              <a:t>이미지를 클릭하면 </a:t>
            </a:r>
            <a:r>
              <a:rPr lang="en-US" altLang="ko-KR" sz="1600" b="1" dirty="0">
                <a:latin typeface="+mn-ea"/>
              </a:rPr>
              <a:t>Dialog </a:t>
            </a:r>
            <a:r>
              <a:rPr lang="ko-KR" altLang="en-US" sz="1600" b="1" dirty="0">
                <a:latin typeface="+mn-ea"/>
              </a:rPr>
              <a:t>창으로 원본 크기 이미지를 볼 수 있다</a:t>
            </a:r>
            <a:r>
              <a:rPr lang="en-US" altLang="ko-KR" sz="1600" b="1" dirty="0">
                <a:latin typeface="+mn-ea"/>
              </a:rPr>
              <a:t>.</a:t>
            </a:r>
            <a:r>
              <a:rPr lang="ko-KR" altLang="en-US" sz="1600" b="1" dirty="0">
                <a:latin typeface="+mn-ea"/>
              </a:rPr>
              <a:t>이미지 저장</a:t>
            </a:r>
            <a:r>
              <a:rPr lang="en-US" altLang="ko-KR" sz="1600" b="1" dirty="0">
                <a:latin typeface="+mn-ea"/>
              </a:rPr>
              <a:t>(Image Save): </a:t>
            </a:r>
            <a:r>
              <a:rPr lang="ko-KR" altLang="en-US" sz="1600" b="1" dirty="0">
                <a:latin typeface="+mn-ea"/>
              </a:rPr>
              <a:t>이미지를 길게 누르거나 저장 버튼을 클릭하면 기기 앨범에 저장 가능하며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저장 완료 시 “이미지 저장 완료</a:t>
            </a:r>
            <a:r>
              <a:rPr lang="en-US" altLang="ko-KR" sz="1600" b="1" dirty="0">
                <a:latin typeface="+mn-ea"/>
              </a:rPr>
              <a:t>!”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Toast</a:t>
            </a:r>
            <a:r>
              <a:rPr lang="ko-KR" altLang="en-US" sz="1600" b="1" dirty="0">
                <a:latin typeface="+mn-ea"/>
              </a:rPr>
              <a:t>가 표시된다</a:t>
            </a:r>
            <a:r>
              <a:rPr lang="en-US" altLang="ko-KR" sz="1600" b="1" dirty="0">
                <a:latin typeface="+mn-ea"/>
              </a:rPr>
              <a:t>.</a:t>
            </a:r>
          </a:p>
          <a:p>
            <a:r>
              <a:rPr lang="ko-KR" altLang="en-US" sz="1600" b="1" dirty="0">
                <a:latin typeface="+mn-ea"/>
              </a:rPr>
              <a:t>정렬 기능</a:t>
            </a:r>
            <a:r>
              <a:rPr lang="en-US" altLang="ko-KR" sz="1600" b="1" dirty="0">
                <a:latin typeface="+mn-ea"/>
              </a:rPr>
              <a:t>(Sort Button): </a:t>
            </a:r>
            <a:r>
              <a:rPr lang="ko-KR" altLang="en-US" sz="1600" b="1" dirty="0">
                <a:latin typeface="+mn-ea"/>
              </a:rPr>
              <a:t>이미지 목록을 생성일 기준으로 오름차순</a:t>
            </a:r>
            <a:r>
              <a:rPr lang="en-US" altLang="ko-KR" sz="1600" b="1" dirty="0">
                <a:latin typeface="+mn-ea"/>
              </a:rPr>
              <a:t>/</a:t>
            </a:r>
            <a:r>
              <a:rPr lang="ko-KR" altLang="en-US" sz="1600" b="1" dirty="0">
                <a:latin typeface="+mn-ea"/>
              </a:rPr>
              <a:t>내림차순 정렬할 수 있어</a:t>
            </a:r>
            <a:r>
              <a:rPr lang="en-US" altLang="ko-KR" sz="1600" b="1" dirty="0">
                <a:latin typeface="+mn-ea"/>
              </a:rPr>
              <a:t>, </a:t>
            </a:r>
            <a:r>
              <a:rPr lang="ko-KR" altLang="en-US" sz="1600" b="1" dirty="0">
                <a:latin typeface="+mn-ea"/>
              </a:rPr>
              <a:t>최신 이미지 또는 가장 오래된 이미지 확인이 용이하다</a:t>
            </a:r>
            <a:r>
              <a:rPr lang="en-US" altLang="ko-KR" sz="1600" b="1" dirty="0">
                <a:latin typeface="+mn-ea"/>
              </a:rPr>
              <a:t>.</a:t>
            </a:r>
          </a:p>
          <a:p>
            <a:r>
              <a:rPr lang="en-US" altLang="ko-KR" sz="1600" b="1" dirty="0">
                <a:latin typeface="+mn-ea"/>
              </a:rPr>
              <a:t>2. Django Blog – </a:t>
            </a:r>
            <a:r>
              <a:rPr lang="ko-KR" altLang="en-US" sz="1600" b="1" dirty="0">
                <a:latin typeface="+mn-ea"/>
              </a:rPr>
              <a:t>서버 관리 및 통계 확인</a:t>
            </a:r>
          </a:p>
          <a:p>
            <a:r>
              <a:rPr lang="ko-KR" altLang="en-US" sz="1600" b="1" dirty="0">
                <a:latin typeface="+mn-ea"/>
              </a:rPr>
              <a:t>블로그 화면</a:t>
            </a:r>
            <a:r>
              <a:rPr lang="en-US" altLang="ko-KR" sz="1600" b="1" dirty="0">
                <a:latin typeface="+mn-ea"/>
              </a:rPr>
              <a:t>(Blog Dashboard): Edge System</a:t>
            </a:r>
            <a:r>
              <a:rPr lang="ko-KR" altLang="en-US" sz="1600" b="1" dirty="0">
                <a:latin typeface="+mn-ea"/>
              </a:rPr>
              <a:t>에서 전송된 마지막 스냅샷 이미지가 블로그 포스트 형태로 저장되어 표시된다</a:t>
            </a:r>
            <a:r>
              <a:rPr lang="en-US" altLang="ko-KR" sz="1600" b="1" dirty="0">
                <a:latin typeface="+mn-ea"/>
              </a:rPr>
              <a:t>.TOP</a:t>
            </a:r>
            <a:r>
              <a:rPr lang="ko-KR" altLang="en-US" sz="1600" b="1" dirty="0">
                <a:latin typeface="+mn-ea"/>
              </a:rPr>
              <a:t> 기능</a:t>
            </a:r>
            <a:r>
              <a:rPr lang="en-US" altLang="ko-KR" sz="1600" b="1" dirty="0">
                <a:latin typeface="+mn-ea"/>
              </a:rPr>
              <a:t>(Pinning): </a:t>
            </a:r>
            <a:r>
              <a:rPr lang="ko-KR" altLang="en-US" sz="1600" b="1" dirty="0">
                <a:latin typeface="+mn-ea"/>
              </a:rPr>
              <a:t>특정 게시물을 상단에 고정할 수 있어 중요 운동 기록 강조 가능</a:t>
            </a:r>
            <a:r>
              <a:rPr lang="en-US" altLang="ko-KR" sz="1600" b="1" dirty="0">
                <a:latin typeface="+mn-ea"/>
              </a:rPr>
              <a:t>.</a:t>
            </a:r>
            <a:r>
              <a:rPr lang="ko-KR" altLang="en-US" sz="1600" b="1" dirty="0">
                <a:latin typeface="+mn-ea"/>
              </a:rPr>
              <a:t>통계 화면</a:t>
            </a:r>
            <a:r>
              <a:rPr lang="en-US" altLang="ko-KR" sz="1600" b="1" dirty="0">
                <a:latin typeface="+mn-ea"/>
              </a:rPr>
              <a:t>(Statistics Page): Daily sit-up total count </a:t>
            </a:r>
            <a:r>
              <a:rPr lang="ko-KR" altLang="en-US" sz="1600" b="1" dirty="0">
                <a:latin typeface="+mn-ea"/>
              </a:rPr>
              <a:t>그래프를 통해 하루 동안 수행한 총 횟수를 확인할 수 있다</a:t>
            </a:r>
            <a:r>
              <a:rPr lang="en-US" altLang="ko-KR" sz="1600" b="1" dirty="0">
                <a:latin typeface="+mn-ea"/>
              </a:rPr>
              <a:t>.</a:t>
            </a:r>
          </a:p>
          <a:p>
            <a:r>
              <a:rPr lang="en-US" altLang="ko-KR" sz="1600" b="1" dirty="0">
                <a:latin typeface="+mn-ea"/>
              </a:rPr>
              <a:t>3. </a:t>
            </a:r>
            <a:r>
              <a:rPr lang="ko-KR" altLang="en-US" sz="1600" b="1" dirty="0">
                <a:latin typeface="+mn-ea"/>
              </a:rPr>
              <a:t>사용자 시나리오 흐름</a:t>
            </a:r>
            <a:r>
              <a:rPr lang="en-US" altLang="ko-KR" sz="1600" b="1" dirty="0">
                <a:latin typeface="+mn-ea"/>
              </a:rPr>
              <a:t>(User Flow)</a:t>
            </a:r>
            <a:endParaRPr lang="ko-KR" altLang="en-US" sz="1600" b="1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사용자가 </a:t>
            </a:r>
            <a:r>
              <a:rPr lang="en-US" altLang="ko-KR" sz="1600" b="1" dirty="0">
                <a:latin typeface="+mn-ea"/>
              </a:rPr>
              <a:t>Android </a:t>
            </a:r>
            <a:r>
              <a:rPr lang="ko-KR" altLang="en-US" sz="1600" b="1" dirty="0">
                <a:latin typeface="+mn-ea"/>
              </a:rPr>
              <a:t>앱을 실행 → 최신 운동 이미지 확인</a:t>
            </a:r>
          </a:p>
          <a:p>
            <a:r>
              <a:rPr lang="ko-KR" altLang="en-US" sz="1600" b="1" dirty="0">
                <a:latin typeface="+mn-ea"/>
              </a:rPr>
              <a:t>필요 시 이미지 클릭 → 원본 크기로 확대</a:t>
            </a:r>
          </a:p>
          <a:p>
            <a:r>
              <a:rPr lang="ko-KR" altLang="en-US" sz="1600" b="1" dirty="0">
                <a:latin typeface="+mn-ea"/>
              </a:rPr>
              <a:t>원하는 이미지를 길게 누르거나 저장 버튼 클릭 → 기기 앨범에 저장 → </a:t>
            </a:r>
            <a:r>
              <a:rPr lang="en-US" altLang="ko-KR" sz="1600" b="1" dirty="0">
                <a:latin typeface="+mn-ea"/>
              </a:rPr>
              <a:t>Toast </a:t>
            </a:r>
            <a:r>
              <a:rPr lang="ko-KR" altLang="en-US" sz="1600" b="1" dirty="0">
                <a:latin typeface="+mn-ea"/>
              </a:rPr>
              <a:t>표시</a:t>
            </a:r>
          </a:p>
          <a:p>
            <a:r>
              <a:rPr lang="ko-KR" altLang="en-US" sz="1600" b="1" dirty="0">
                <a:latin typeface="+mn-ea"/>
              </a:rPr>
              <a:t>이미지 목록 정렬 기능 사용 → 최신</a:t>
            </a:r>
            <a:r>
              <a:rPr lang="en-US" altLang="ko-KR" sz="1600" b="1" dirty="0">
                <a:latin typeface="+mn-ea"/>
              </a:rPr>
              <a:t>/</a:t>
            </a:r>
            <a:r>
              <a:rPr lang="ko-KR" altLang="en-US" sz="1600" b="1" dirty="0">
                <a:latin typeface="+mn-ea"/>
              </a:rPr>
              <a:t>최초 이미지 쉽게 탐색</a:t>
            </a:r>
          </a:p>
          <a:p>
            <a:r>
              <a:rPr lang="ko-KR" altLang="en-US" sz="1600" b="1" dirty="0">
                <a:latin typeface="+mn-ea"/>
              </a:rPr>
              <a:t>서버에서 블로그 접속 → 중요한 운동 기록 상단 고정 → </a:t>
            </a:r>
            <a:r>
              <a:rPr lang="en-US" altLang="ko-KR" sz="1600" b="1" dirty="0">
                <a:latin typeface="+mn-ea"/>
              </a:rPr>
              <a:t>Daily sit-up total count </a:t>
            </a:r>
            <a:r>
              <a:rPr lang="ko-KR" altLang="en-US" sz="1600" b="1" dirty="0">
                <a:latin typeface="+mn-ea"/>
              </a:rPr>
              <a:t>확인</a:t>
            </a: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sz="1800" dirty="0">
              <a:latin typeface="+mn-ea"/>
              <a:cs typeface="Gulim"/>
            </a:endParaRPr>
          </a:p>
        </p:txBody>
      </p:sp>
    </p:spTree>
    <p:extLst>
      <p:ext uri="{BB962C8B-B14F-4D97-AF65-F5344CB8AC3E}">
        <p14:creationId xmlns:p14="http://schemas.microsoft.com/office/powerpoint/2010/main" val="2555613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8455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개발과정의 이슈</a:t>
            </a:r>
            <a:r>
              <a:rPr lang="en-US" altLang="ko-KR" sz="2000" i="1" dirty="0">
                <a:solidFill>
                  <a:srgbClr val="FF0000"/>
                </a:solidFill>
              </a:rPr>
              <a:t>(</a:t>
            </a:r>
            <a:r>
              <a:rPr lang="ko-KR" altLang="en-US" sz="2000" i="1" dirty="0">
                <a:solidFill>
                  <a:srgbClr val="FF0000"/>
                </a:solidFill>
              </a:rPr>
              <a:t>선택</a:t>
            </a:r>
            <a:r>
              <a:rPr lang="en-US" altLang="ko-KR" sz="2000" i="1" dirty="0">
                <a:solidFill>
                  <a:srgbClr val="FF0000"/>
                </a:solidFill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77777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??</a:t>
            </a:r>
            <a:endParaRPr sz="2000" dirty="0"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sz="1800" dirty="0">
                <a:latin typeface="+mn-ea"/>
                <a:cs typeface="Gulim"/>
              </a:rPr>
              <a:t>??</a:t>
            </a:r>
            <a:endParaRPr sz="1800" dirty="0">
              <a:latin typeface="+mn-ea"/>
              <a:cs typeface="Gulim"/>
            </a:endParaRPr>
          </a:p>
        </p:txBody>
      </p:sp>
    </p:spTree>
    <p:extLst>
      <p:ext uri="{BB962C8B-B14F-4D97-AF65-F5344CB8AC3E}">
        <p14:creationId xmlns:p14="http://schemas.microsoft.com/office/powerpoint/2010/main" val="2930014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66649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데모</a:t>
            </a:r>
            <a:r>
              <a:rPr lang="en-US" altLang="ko-KR" sz="2000" i="1" dirty="0">
                <a:solidFill>
                  <a:srgbClr val="FF0000"/>
                </a:solidFill>
              </a:rPr>
              <a:t>(</a:t>
            </a:r>
            <a:r>
              <a:rPr lang="ko-KR" altLang="en-US" sz="2000" i="1" dirty="0">
                <a:solidFill>
                  <a:srgbClr val="FF0000"/>
                </a:solidFill>
              </a:rPr>
              <a:t>구동 동영상</a:t>
            </a:r>
            <a:r>
              <a:rPr lang="en-US" altLang="ko-KR" sz="2000" i="1" dirty="0">
                <a:solidFill>
                  <a:srgbClr val="FF0000"/>
                </a:solidFill>
              </a:rPr>
              <a:t>,</a:t>
            </a:r>
            <a:r>
              <a:rPr lang="ko-KR" altLang="en-US" sz="2000" i="1" dirty="0">
                <a:solidFill>
                  <a:srgbClr val="FF0000"/>
                </a:solidFill>
              </a:rPr>
              <a:t> </a:t>
            </a:r>
            <a:r>
              <a:rPr lang="en-US" altLang="ko-KR" sz="2000" i="1" dirty="0">
                <a:solidFill>
                  <a:srgbClr val="FF0000"/>
                </a:solidFill>
              </a:rPr>
              <a:t>mp4</a:t>
            </a:r>
            <a:r>
              <a:rPr lang="ko-KR" altLang="en-US" sz="2000" i="1" dirty="0">
                <a:solidFill>
                  <a:srgbClr val="FF0000"/>
                </a:solidFill>
              </a:rPr>
              <a:t> 동영상 파일을 추가 함</a:t>
            </a:r>
            <a:r>
              <a:rPr lang="en-US" altLang="ko-KR" sz="2000" i="1" dirty="0">
                <a:solidFill>
                  <a:srgbClr val="FF0000"/>
                </a:solidFill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데모 동영상</a:t>
            </a:r>
            <a:endParaRPr sz="2000" dirty="0">
              <a:latin typeface="+mn-ea"/>
              <a:cs typeface="Malgun Gothic"/>
            </a:endParaRPr>
          </a:p>
        </p:txBody>
      </p:sp>
      <p:pic>
        <p:nvPicPr>
          <p:cNvPr id="6" name="202512192103">
            <a:hlinkClick r:id="" action="ppaction://media"/>
            <a:extLst>
              <a:ext uri="{FF2B5EF4-FFF2-40B4-BE49-F238E27FC236}">
                <a16:creationId xmlns:a16="http://schemas.microsoft.com/office/drawing/2014/main" id="{B24C5063-C94E-F004-EF7E-B2165B0FAD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913" y="1449253"/>
            <a:ext cx="9753600" cy="479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9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6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25501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기대효과 및 결론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999653"/>
            <a:ext cx="8080375" cy="530722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??</a:t>
            </a:r>
            <a:endParaRPr sz="2000" dirty="0">
              <a:latin typeface="+mn-ea"/>
              <a:cs typeface="Malgun Gothic"/>
            </a:endParaRPr>
          </a:p>
          <a:p>
            <a:r>
              <a:rPr lang="ko-KR" altLang="en-US" dirty="0"/>
              <a:t>사용자의 윗몸일으키기 동작을 실시간으로 자동 측정하여 운동의 정확성과 효율성을 높일 수 있다</a:t>
            </a:r>
            <a:r>
              <a:rPr lang="en-US" altLang="ko-KR" dirty="0"/>
              <a:t>. YOLOv5 </a:t>
            </a:r>
            <a:r>
              <a:rPr lang="ko-KR" altLang="en-US" dirty="0"/>
              <a:t>기반 동작 감지를 활용해 수동 기록에서 발생하는 오류를 줄이고</a:t>
            </a:r>
            <a:r>
              <a:rPr lang="en-US" altLang="ko-KR" dirty="0"/>
              <a:t>, </a:t>
            </a:r>
            <a:r>
              <a:rPr lang="ko-KR" altLang="en-US" dirty="0"/>
              <a:t>캡처 이미지와 카운트 데이터를 저장함으로써 개인의 운동 패턴을 쉽게 분석할 수 있다</a:t>
            </a:r>
            <a:r>
              <a:rPr lang="en-US" altLang="ko-KR" dirty="0"/>
              <a:t>. </a:t>
            </a:r>
            <a:r>
              <a:rPr lang="ko-KR" altLang="en-US" dirty="0"/>
              <a:t>또한 스마트폰 브라우저만으로 운동 현황과 기록을 확인할 수 있어 접근성이 높으며</a:t>
            </a:r>
            <a:r>
              <a:rPr lang="en-US" altLang="ko-KR" dirty="0"/>
              <a:t>, </a:t>
            </a:r>
            <a:r>
              <a:rPr lang="ko-KR" altLang="en-US" dirty="0"/>
              <a:t>홈트레이닝이나 재활 운동 등 다양한 분야에서 활용 가능하다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추가로</a:t>
            </a:r>
            <a:r>
              <a:rPr lang="en-US" altLang="ko-KR" dirty="0"/>
              <a:t>, </a:t>
            </a:r>
            <a:r>
              <a:rPr lang="ko-KR" altLang="en-US" dirty="0"/>
              <a:t>본 시스템은 다음과 같은 기대효과가 있다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운동 습관 관리의 효율성 향상</a:t>
            </a:r>
            <a:r>
              <a:rPr lang="en-US" altLang="ko-KR" dirty="0"/>
              <a:t>: </a:t>
            </a:r>
            <a:r>
              <a:rPr lang="ko-KR" altLang="en-US" dirty="0"/>
              <a:t>자동 카운팅과 기록 저장으로 사용자가 자신의 운동량을 객관적으로 파악할 수 있어 꾸준한 운동 습관 형성에 도움을 준다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개인 맞춤형 운동 분석</a:t>
            </a:r>
            <a:r>
              <a:rPr lang="en-US" altLang="ko-KR" dirty="0"/>
              <a:t>: </a:t>
            </a:r>
            <a:r>
              <a:rPr lang="ko-KR" altLang="en-US" dirty="0"/>
              <a:t>캡처 이미지와 일별</a:t>
            </a:r>
            <a:r>
              <a:rPr lang="en-US" altLang="ko-KR" dirty="0"/>
              <a:t>/</a:t>
            </a:r>
            <a:r>
              <a:rPr lang="ko-KR" altLang="en-US" dirty="0"/>
              <a:t>주별 통계 데이터를 활용하여 개인별 운동 패턴을 분석하고</a:t>
            </a:r>
            <a:r>
              <a:rPr lang="en-US" altLang="ko-KR" dirty="0"/>
              <a:t>, </a:t>
            </a:r>
            <a:r>
              <a:rPr lang="ko-KR" altLang="en-US" dirty="0"/>
              <a:t>향후 운동 계획 수립에 활용 가능하다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사용자 편의성 강화</a:t>
            </a:r>
            <a:r>
              <a:rPr lang="en-US" altLang="ko-KR" dirty="0"/>
              <a:t>: </a:t>
            </a:r>
            <a:r>
              <a:rPr lang="ko-KR" altLang="en-US" dirty="0"/>
              <a:t>별도의 전문 장비 없이 스마트폰과 웹 브라우저만으로 운동 현황 확인</a:t>
            </a:r>
            <a:r>
              <a:rPr lang="en-US" altLang="ko-KR" dirty="0"/>
              <a:t>, </a:t>
            </a:r>
            <a:r>
              <a:rPr lang="ko-KR" altLang="en-US" dirty="0"/>
              <a:t>이미지 확대</a:t>
            </a:r>
            <a:r>
              <a:rPr lang="en-US" altLang="ko-KR" dirty="0"/>
              <a:t>/</a:t>
            </a:r>
            <a:r>
              <a:rPr lang="ko-KR" altLang="en-US" dirty="0"/>
              <a:t>저장</a:t>
            </a:r>
            <a:r>
              <a:rPr lang="en-US" altLang="ko-KR" dirty="0"/>
              <a:t>, </a:t>
            </a:r>
            <a:r>
              <a:rPr lang="ko-KR" altLang="en-US" dirty="0"/>
              <a:t>정렬 기능까지 제공하여 사용자의 편의성을 높였다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다양한 응용 가능성</a:t>
            </a:r>
            <a:r>
              <a:rPr lang="en-US" altLang="ko-KR" dirty="0"/>
              <a:t>: </a:t>
            </a:r>
            <a:r>
              <a:rPr lang="ko-KR" altLang="en-US" dirty="0"/>
              <a:t>홈트레이닝</a:t>
            </a:r>
            <a:r>
              <a:rPr lang="en-US" altLang="ko-KR" dirty="0"/>
              <a:t>, </a:t>
            </a:r>
            <a:r>
              <a:rPr lang="ko-KR" altLang="en-US" dirty="0"/>
              <a:t>재활 운동</a:t>
            </a:r>
            <a:r>
              <a:rPr lang="en-US" altLang="ko-KR" dirty="0"/>
              <a:t>, </a:t>
            </a:r>
            <a:r>
              <a:rPr lang="ko-KR" altLang="en-US" dirty="0"/>
              <a:t>스포츠 훈련 등 다양한 환경에서 실시간 운동 모니터링 및 기록 관리 시스템으로 활용 가능하다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결론적으로</a:t>
            </a:r>
            <a:r>
              <a:rPr lang="en-US" altLang="ko-KR" dirty="0"/>
              <a:t>, </a:t>
            </a:r>
            <a:r>
              <a:rPr lang="ko-KR" altLang="en-US" dirty="0"/>
              <a:t>본 프로젝트는 </a:t>
            </a:r>
            <a:r>
              <a:rPr lang="en-US" altLang="ko-KR" dirty="0"/>
              <a:t>Edge System, Service System, Android Client</a:t>
            </a:r>
            <a:r>
              <a:rPr lang="ko-KR" altLang="en-US" dirty="0"/>
              <a:t>의 통합 구조를 통해 실시간 운동 측정</a:t>
            </a:r>
            <a:r>
              <a:rPr lang="en-US" altLang="ko-KR" dirty="0"/>
              <a:t>, </a:t>
            </a:r>
            <a:r>
              <a:rPr lang="ko-KR" altLang="en-US" dirty="0"/>
              <a:t>기록 저장</a:t>
            </a:r>
            <a:r>
              <a:rPr lang="en-US" altLang="ko-KR" dirty="0"/>
              <a:t>, </a:t>
            </a:r>
            <a:r>
              <a:rPr lang="ko-KR" altLang="en-US" dirty="0"/>
              <a:t>통계 분석</a:t>
            </a:r>
            <a:r>
              <a:rPr lang="en-US" altLang="ko-KR" dirty="0"/>
              <a:t>, </a:t>
            </a:r>
            <a:r>
              <a:rPr lang="ko-KR" altLang="en-US" dirty="0"/>
              <a:t>사용자 편의성을 모두 충족하는 체계적 운동 관리 플랫폼을 구현하였다</a:t>
            </a:r>
            <a:r>
              <a:rPr lang="en-US" altLang="ko-K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25401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2626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결과물의 목록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94961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서비스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URL :  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/>
              </a:rPr>
              <a:t>https://xiayucheng.pythonanywhere.com/</a:t>
            </a: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소스코드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git 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주소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: 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/>
              </a:rPr>
              <a:t>https://github.com/xyc0110/Mobile-Final-Project</a:t>
            </a:r>
            <a:endParaRPr lang="en-US" altLang="ko-KR" i="1" dirty="0">
              <a:solidFill>
                <a:srgbClr val="FF0000"/>
              </a:solidFill>
              <a:latin typeface="+mn-ea"/>
              <a:cs typeface="Gulim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DE730AC-CFC8-5EDF-860C-36BC23E2E541}"/>
              </a:ext>
            </a:extLst>
          </p:cNvPr>
          <p:cNvGrpSpPr/>
          <p:nvPr/>
        </p:nvGrpSpPr>
        <p:grpSpPr>
          <a:xfrm>
            <a:off x="1905000" y="2334178"/>
            <a:ext cx="7315200" cy="1704422"/>
            <a:chOff x="2057400" y="2133600"/>
            <a:chExt cx="7315200" cy="1704422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DD1A18B-E207-63B8-B8C7-5E192BFB88DE}"/>
                </a:ext>
              </a:extLst>
            </p:cNvPr>
            <p:cNvSpPr/>
            <p:nvPr/>
          </p:nvSpPr>
          <p:spPr>
            <a:xfrm>
              <a:off x="2057400" y="2133600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/>
                <a:t>Root</a:t>
              </a:r>
              <a:endParaRPr kumimoji="1" lang="ko-Kore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0597A4C-A41B-4751-3E12-A7B7CFF451AC}"/>
                </a:ext>
              </a:extLst>
            </p:cNvPr>
            <p:cNvSpPr/>
            <p:nvPr/>
          </p:nvSpPr>
          <p:spPr>
            <a:xfrm>
              <a:off x="4614227" y="2141483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Edge_System</a:t>
              </a:r>
              <a:endParaRPr kumimoji="1" lang="ko-Kore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38A63B9-CA00-D283-FA1D-A78E4A936BCE}"/>
                </a:ext>
              </a:extLst>
            </p:cNvPr>
            <p:cNvSpPr/>
            <p:nvPr/>
          </p:nvSpPr>
          <p:spPr>
            <a:xfrm>
              <a:off x="4614227" y="2772756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Service_System</a:t>
              </a:r>
              <a:endParaRPr kumimoji="1" lang="ko-Kore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3C426F6-AC55-20D4-8C98-F4D88F05621F}"/>
                </a:ext>
              </a:extLst>
            </p:cNvPr>
            <p:cNvSpPr/>
            <p:nvPr/>
          </p:nvSpPr>
          <p:spPr>
            <a:xfrm>
              <a:off x="4614227" y="3404029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Client_System</a:t>
              </a:r>
              <a:endParaRPr kumimoji="1" lang="ko-Kore-KR" altLang="en-US" dirty="0"/>
            </a:p>
          </p:txBody>
        </p:sp>
        <p:cxnSp>
          <p:nvCxnSpPr>
            <p:cNvPr id="10" name="직선 연결선[R] 9">
              <a:extLst>
                <a:ext uri="{FF2B5EF4-FFF2-40B4-BE49-F238E27FC236}">
                  <a16:creationId xmlns:a16="http://schemas.microsoft.com/office/drawing/2014/main" id="{858EB992-DFBD-5465-1B8D-7ACF2C5660BA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4038600" y="2350597"/>
              <a:ext cx="575627" cy="78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꺾인 연결선[E] 12">
              <a:extLst>
                <a:ext uri="{FF2B5EF4-FFF2-40B4-BE49-F238E27FC236}">
                  <a16:creationId xmlns:a16="http://schemas.microsoft.com/office/drawing/2014/main" id="{FB351BE6-61C4-1769-DB81-F2487B261252}"/>
                </a:ext>
              </a:extLst>
            </p:cNvPr>
            <p:cNvCxnSpPr>
              <a:cxnSpLocks/>
              <a:stCxn id="5" idx="3"/>
              <a:endCxn id="7" idx="1"/>
            </p:cNvCxnSpPr>
            <p:nvPr/>
          </p:nvCxnSpPr>
          <p:spPr>
            <a:xfrm>
              <a:off x="4038600" y="2350597"/>
              <a:ext cx="575627" cy="639156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꺾인 연결선[E] 14">
              <a:extLst>
                <a:ext uri="{FF2B5EF4-FFF2-40B4-BE49-F238E27FC236}">
                  <a16:creationId xmlns:a16="http://schemas.microsoft.com/office/drawing/2014/main" id="{4CF0E49F-C012-5CDF-E9E9-B10B1E9996B8}"/>
                </a:ext>
              </a:extLst>
            </p:cNvPr>
            <p:cNvCxnSpPr>
              <a:cxnSpLocks/>
              <a:stCxn id="5" idx="3"/>
              <a:endCxn id="8" idx="1"/>
            </p:cNvCxnSpPr>
            <p:nvPr/>
          </p:nvCxnSpPr>
          <p:spPr>
            <a:xfrm>
              <a:off x="4038600" y="2350597"/>
              <a:ext cx="575627" cy="1270429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왼쪽 화살표[L] 19">
              <a:extLst>
                <a:ext uri="{FF2B5EF4-FFF2-40B4-BE49-F238E27FC236}">
                  <a16:creationId xmlns:a16="http://schemas.microsoft.com/office/drawing/2014/main" id="{B287C82F-48F4-5176-B993-CA6D56492D90}"/>
                </a:ext>
              </a:extLst>
            </p:cNvPr>
            <p:cNvSpPr/>
            <p:nvPr/>
          </p:nvSpPr>
          <p:spPr>
            <a:xfrm>
              <a:off x="7086600" y="2141484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YOLO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1" name="왼쪽 화살표[L] 20">
              <a:extLst>
                <a:ext uri="{FF2B5EF4-FFF2-40B4-BE49-F238E27FC236}">
                  <a16:creationId xmlns:a16="http://schemas.microsoft.com/office/drawing/2014/main" id="{661CE047-42BA-0835-FBBF-825A7534441E}"/>
                </a:ext>
              </a:extLst>
            </p:cNvPr>
            <p:cNvSpPr/>
            <p:nvPr/>
          </p:nvSpPr>
          <p:spPr>
            <a:xfrm>
              <a:off x="7086600" y="2780639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Django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2" name="왼쪽 화살표[L] 21">
              <a:extLst>
                <a:ext uri="{FF2B5EF4-FFF2-40B4-BE49-F238E27FC236}">
                  <a16:creationId xmlns:a16="http://schemas.microsoft.com/office/drawing/2014/main" id="{A1F7652F-28B4-2D24-DA8F-C647A6995155}"/>
                </a:ext>
              </a:extLst>
            </p:cNvPr>
            <p:cNvSpPr/>
            <p:nvPr/>
          </p:nvSpPr>
          <p:spPr>
            <a:xfrm>
              <a:off x="7086600" y="3407970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Android, Native App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0B6B96D8-C469-DA52-92DD-BE63EAF5557F}"/>
              </a:ext>
            </a:extLst>
          </p:cNvPr>
          <p:cNvSpPr/>
          <p:nvPr/>
        </p:nvSpPr>
        <p:spPr>
          <a:xfrm>
            <a:off x="4491210" y="4267200"/>
            <a:ext cx="4267200" cy="4339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1800" spc="-5" dirty="0" err="1">
                <a:solidFill>
                  <a:srgbClr val="FFFFFF"/>
                </a:solidFill>
                <a:latin typeface="Times New Roman"/>
                <a:cs typeface="Times New Roman"/>
              </a:rPr>
              <a:t>FinalTerm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보고서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lang="en-US" altLang="ko-KR" spc="-5" dirty="0">
                <a:solidFill>
                  <a:srgbClr val="FFFFFF"/>
                </a:solidFill>
                <a:latin typeface="Times New Roman"/>
                <a:cs typeface="Times New Roman"/>
              </a:rPr>
              <a:t>pptx</a:t>
            </a:r>
            <a:endParaRPr lang="ko-KR" altLang="en-US" sz="1800" dirty="0">
              <a:latin typeface="Times New Roman"/>
              <a:cs typeface="Times New Roman"/>
            </a:endParaRPr>
          </a:p>
        </p:txBody>
      </p:sp>
      <p:cxnSp>
        <p:nvCxnSpPr>
          <p:cNvPr id="11" name="꺾인 연결선[E] 10">
            <a:extLst>
              <a:ext uri="{FF2B5EF4-FFF2-40B4-BE49-F238E27FC236}">
                <a16:creationId xmlns:a16="http://schemas.microsoft.com/office/drawing/2014/main" id="{4815B585-13F2-2774-E3B0-9AF5359FBF4F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886200" y="2551175"/>
            <a:ext cx="605010" cy="193302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EED7E21-5A52-D56E-9176-B51368D7472C}"/>
              </a:ext>
            </a:extLst>
          </p:cNvPr>
          <p:cNvSpPr/>
          <p:nvPr/>
        </p:nvSpPr>
        <p:spPr>
          <a:xfrm>
            <a:off x="4495800" y="4876800"/>
            <a:ext cx="4267200" cy="4339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spcBef>
                <a:spcPts val="100"/>
              </a:spcBef>
            </a:pPr>
            <a:r>
              <a:rPr lang="en-US" altLang="ko-KR" sz="1800" spc="-5" dirty="0" err="1">
                <a:solidFill>
                  <a:srgbClr val="FFFFFF"/>
                </a:solidFill>
                <a:latin typeface="Times New Roman"/>
                <a:cs typeface="Times New Roman"/>
              </a:rPr>
              <a:t>url.txt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(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서비스 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URL,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소스코드 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git 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주소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) </a:t>
            </a:r>
            <a:endParaRPr lang="ko-KR" altLang="en-US" sz="1800" dirty="0">
              <a:latin typeface="Times New Roman"/>
              <a:cs typeface="Times New Roman"/>
            </a:endParaRPr>
          </a:p>
        </p:txBody>
      </p:sp>
      <p:cxnSp>
        <p:nvCxnSpPr>
          <p:cNvPr id="19" name="꺾인 연결선[E] 18">
            <a:extLst>
              <a:ext uri="{FF2B5EF4-FFF2-40B4-BE49-F238E27FC236}">
                <a16:creationId xmlns:a16="http://schemas.microsoft.com/office/drawing/2014/main" id="{042AADFF-B6E9-FD53-205F-AE4D1443BC06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>
            <a:off x="3886200" y="2551175"/>
            <a:ext cx="609600" cy="254262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66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905998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221723" y="6431727"/>
            <a:ext cx="1098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8A8A8A"/>
                </a:solidFill>
                <a:latin typeface="Malgun Gothic"/>
                <a:cs typeface="Malgun Gothic"/>
              </a:rPr>
              <a:t>2</a:t>
            </a:r>
            <a:endParaRPr sz="12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99538" y="2991103"/>
            <a:ext cx="5687062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3600" dirty="0"/>
              <a:t>목차</a:t>
            </a:r>
            <a:endParaRPr sz="3600" dirty="0"/>
          </a:p>
        </p:txBody>
      </p:sp>
      <p:sp>
        <p:nvSpPr>
          <p:cNvPr id="5" name="object 5"/>
          <p:cNvSpPr txBox="1"/>
          <p:nvPr/>
        </p:nvSpPr>
        <p:spPr>
          <a:xfrm>
            <a:off x="1482089" y="4019482"/>
            <a:ext cx="6366511" cy="2305118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요구조건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목적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필요성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기능 계획</a:t>
            </a:r>
            <a:r>
              <a:rPr lang="en-US" altLang="ko-KR" sz="2000" dirty="0"/>
              <a:t>(</a:t>
            </a:r>
            <a:r>
              <a:rPr lang="ko-KR" altLang="en-US" sz="2000" dirty="0"/>
              <a:t>신규 또는 추가 기능 중심</a:t>
            </a:r>
            <a:r>
              <a:rPr lang="en-US" altLang="ko-KR" sz="2000" dirty="0"/>
              <a:t>)</a:t>
            </a:r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사용자 시나리오</a:t>
            </a:r>
            <a:r>
              <a:rPr lang="en-US" altLang="ko-KR" sz="2000" dirty="0"/>
              <a:t>(Ui </a:t>
            </a:r>
            <a:r>
              <a:rPr lang="ko-KR" altLang="en-US" sz="2000" dirty="0"/>
              <a:t>구성</a:t>
            </a:r>
            <a:r>
              <a:rPr lang="en-US" altLang="ko-KR" sz="2000" dirty="0"/>
              <a:t>)</a:t>
            </a:r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>
                <a:solidFill>
                  <a:srgbClr val="1F497D"/>
                </a:solidFill>
                <a:latin typeface="Malgun Gothic"/>
                <a:cs typeface="Malgun Gothic"/>
              </a:rPr>
              <a:t>기대효과</a:t>
            </a:r>
            <a:endParaRPr lang="en-US" altLang="ko-KR" sz="2000" dirty="0">
              <a:solidFill>
                <a:srgbClr val="1F497D"/>
              </a:solidFill>
              <a:latin typeface="Malgun Gothic"/>
              <a:cs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60694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38836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요구조건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874760" cy="54713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1.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Edge System(Python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기반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1-1.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YoloV5 pretrained model </a:t>
            </a:r>
            <a:r>
              <a:rPr lang="ko-KR" altLang="en-US" sz="1600" dirty="0">
                <a:latin typeface="+mn-ea"/>
              </a:rPr>
              <a:t>사용</a:t>
            </a:r>
            <a:endParaRPr lang="en-US" altLang="ko-KR" sz="1600" dirty="0">
              <a:latin typeface="+mn-ea"/>
            </a:endParaRPr>
          </a:p>
          <a:p>
            <a:pPr marL="1269365" lvl="2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600" i="1" dirty="0">
                <a:latin typeface="+mn-ea"/>
              </a:rPr>
              <a:t>대체 가능 함</a:t>
            </a:r>
            <a:endParaRPr lang="en-US" altLang="ko-KR" sz="1600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1-2.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Ms</a:t>
            </a:r>
            <a:r>
              <a:rPr lang="en-US" altLang="ko-KR" sz="1600" dirty="0">
                <a:latin typeface="+mn-ea"/>
              </a:rPr>
              <a:t> coco </a:t>
            </a:r>
            <a:r>
              <a:rPr lang="ko-KR" altLang="en-US" sz="1600" dirty="0">
                <a:latin typeface="+mn-ea"/>
              </a:rPr>
              <a:t>훈련데이터 기준 검출 객체 </a:t>
            </a:r>
            <a:r>
              <a:rPr lang="en-US" altLang="ko-KR" sz="1600" dirty="0">
                <a:latin typeface="+mn-ea"/>
              </a:rPr>
              <a:t>(Classes) : 80</a:t>
            </a:r>
            <a:r>
              <a:rPr lang="ko-KR" altLang="en-US" sz="1600" dirty="0">
                <a:latin typeface="+mn-ea"/>
              </a:rPr>
              <a:t>가지 객체 검출 기능</a:t>
            </a:r>
            <a:endParaRPr lang="en-US" altLang="ko-KR" sz="1600" dirty="0">
              <a:latin typeface="+mn-ea"/>
            </a:endParaRPr>
          </a:p>
          <a:p>
            <a:pPr marL="1269365" lvl="2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600" i="1" dirty="0">
                <a:latin typeface="+mn-ea"/>
              </a:rPr>
              <a:t>대체 가능 함</a:t>
            </a:r>
            <a:endParaRPr lang="en-US" altLang="ko-KR" sz="1600" i="1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1-3.</a:t>
            </a:r>
            <a:r>
              <a:rPr lang="ko-KR" altLang="en-US" sz="1600" dirty="0">
                <a:latin typeface="+mn-ea"/>
              </a:rPr>
              <a:t> 한 종류의 객체를 동일한 객체로 가능한 </a:t>
            </a:r>
            <a:r>
              <a:rPr lang="en-US" altLang="ko-KR" sz="1600" dirty="0">
                <a:latin typeface="+mn-ea"/>
              </a:rPr>
              <a:t>Change Detection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1-4.</a:t>
            </a:r>
            <a:r>
              <a:rPr lang="ko-KR" altLang="en-US" sz="1600" dirty="0">
                <a:latin typeface="+mn-ea"/>
                <a:cs typeface="Gulim"/>
              </a:rPr>
              <a:t> 게시를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사용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1-5.</a:t>
            </a:r>
            <a:r>
              <a:rPr lang="ko-KR" altLang="en-US" sz="1600" dirty="0">
                <a:latin typeface="+mn-ea"/>
                <a:cs typeface="Gulim"/>
              </a:rPr>
              <a:t> 추가기능</a:t>
            </a:r>
            <a:endParaRPr lang="en-US" altLang="ko-KR" sz="1600" dirty="0">
              <a:latin typeface="+mn-ea"/>
              <a:cs typeface="Gulim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endParaRPr lang="en-US" altLang="ko-KR" sz="900" dirty="0">
              <a:latin typeface="+mn-ea"/>
            </a:endParaRPr>
          </a:p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2.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Service System(Python, Django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기반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R" sz="1600" spc="-5" dirty="0" err="1">
                <a:solidFill>
                  <a:srgbClr val="558ED5"/>
                </a:solidFill>
                <a:latin typeface="+mn-ea"/>
                <a:cs typeface="Malgun Gothic"/>
              </a:rPr>
              <a:t>Pythonanywhere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클라우드상 서비스 구동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일부 확장 기능 가능</a:t>
            </a:r>
            <a:r>
              <a:rPr 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sz="1600" dirty="0">
              <a:latin typeface="+mn-ea"/>
              <a:cs typeface="Malgun Gothic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2-1.</a:t>
            </a:r>
            <a:r>
              <a:rPr lang="ko-KR" altLang="en-US" sz="1600" dirty="0">
                <a:latin typeface="+mn-ea"/>
              </a:rPr>
              <a:t> 사용자 보안 기능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보안키를 이용한 로그인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공통</a:t>
            </a:r>
            <a:r>
              <a:rPr lang="en-US" altLang="ko-KR" sz="1600" dirty="0">
                <a:latin typeface="+mn-ea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2-2.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Image</a:t>
            </a:r>
            <a:r>
              <a:rPr lang="en-US" altLang="ko-KR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</a:rPr>
              <a:t>Blog</a:t>
            </a:r>
            <a:r>
              <a:rPr lang="en-US" altLang="ko-KR" sz="1600" dirty="0">
                <a:latin typeface="+mn-ea"/>
                <a:cs typeface="Gulim"/>
              </a:rPr>
              <a:t> </a:t>
            </a:r>
            <a:r>
              <a:rPr lang="ko-KR" altLang="en-US" sz="1600" dirty="0">
                <a:latin typeface="+mn-ea"/>
                <a:cs typeface="Gulim"/>
              </a:rPr>
              <a:t>및 </a:t>
            </a:r>
            <a:r>
              <a:rPr lang="ko-KR" altLang="en-US" sz="1600" dirty="0">
                <a:latin typeface="+mn-ea"/>
              </a:rPr>
              <a:t>관리</a:t>
            </a:r>
            <a:r>
              <a:rPr lang="ko-KR" altLang="en-US" sz="1600" dirty="0">
                <a:latin typeface="+mn-ea"/>
                <a:cs typeface="Gulim"/>
              </a:rPr>
              <a:t> 기능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일부 확장 기능 가능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2-3.</a:t>
            </a:r>
            <a:r>
              <a:rPr lang="ko-KR" altLang="en-US" sz="1600" dirty="0">
                <a:latin typeface="+mn-ea"/>
                <a:cs typeface="Gulim"/>
              </a:rPr>
              <a:t> 게시를 위한 </a:t>
            </a:r>
            <a:r>
              <a:rPr lang="en-US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2-4.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</a:t>
            </a:r>
            <a:r>
              <a:rPr lang="ko-KR" altLang="en-US" sz="1600" dirty="0">
                <a:latin typeface="+mn-ea"/>
                <a:cs typeface="Gulim"/>
              </a:rPr>
              <a:t> 목록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획득을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2-5.</a:t>
            </a:r>
            <a:r>
              <a:rPr lang="ko-KR" altLang="en-US" sz="1600" dirty="0">
                <a:latin typeface="+mn-ea"/>
                <a:cs typeface="Gulim"/>
              </a:rPr>
              <a:t> 추가 기능</a:t>
            </a:r>
            <a:endParaRPr lang="en-US" altLang="ko-KR" sz="1600" dirty="0">
              <a:latin typeface="+mn-ea"/>
              <a:cs typeface="Gulim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endParaRPr lang="en-US" altLang="ko-KR" sz="900" dirty="0">
              <a:latin typeface="+mn-ea"/>
              <a:cs typeface="Gulim"/>
            </a:endParaRPr>
          </a:p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3.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ore-KR" sz="1600" spc="-5" dirty="0">
                <a:solidFill>
                  <a:srgbClr val="558ED5"/>
                </a:solidFill>
                <a:latin typeface="+mn-ea"/>
                <a:cs typeface="Malgun Gothic"/>
              </a:rPr>
              <a:t>Client System(Android, Native App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개별 제안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600" dirty="0">
              <a:latin typeface="+mn-ea"/>
              <a:cs typeface="Malgun Gothic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3.1.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 list view </a:t>
            </a:r>
            <a:r>
              <a:rPr lang="ko-KR" altLang="en-US" sz="1600" dirty="0">
                <a:latin typeface="+mn-ea"/>
                <a:cs typeface="Gulim"/>
              </a:rPr>
              <a:t>기능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 기능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개별 제안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3.2.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</a:t>
            </a:r>
            <a:r>
              <a:rPr lang="ko-KR" altLang="en-US" sz="1600" dirty="0">
                <a:latin typeface="+mn-ea"/>
                <a:cs typeface="Gulim"/>
              </a:rPr>
              <a:t> 목록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획득을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사용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3.3.</a:t>
            </a:r>
            <a:r>
              <a:rPr lang="ko-KR" altLang="en-US" sz="1600" dirty="0">
                <a:latin typeface="+mn-ea"/>
                <a:cs typeface="Gulim"/>
              </a:rPr>
              <a:t> 공통기능 및 추가기능을 활용한 사용자 시나리오 및 </a:t>
            </a:r>
            <a:r>
              <a:rPr lang="en-US" altLang="ko-KR" sz="1600" dirty="0">
                <a:latin typeface="+mn-ea"/>
                <a:cs typeface="Gulim"/>
              </a:rPr>
              <a:t>UI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 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3-4.</a:t>
            </a:r>
            <a:r>
              <a:rPr lang="ko-KR" altLang="en-US" sz="1600" dirty="0">
                <a:latin typeface="+mn-ea"/>
                <a:cs typeface="Gulim"/>
              </a:rPr>
              <a:t> 추가 기능</a:t>
            </a:r>
            <a:endParaRPr lang="en-US" altLang="ko-KR" sz="1600" dirty="0">
              <a:latin typeface="+mn-ea"/>
              <a:cs typeface="Gulim"/>
            </a:endParaRPr>
          </a:p>
        </p:txBody>
      </p:sp>
    </p:spTree>
    <p:extLst>
      <p:ext uri="{BB962C8B-B14F-4D97-AF65-F5344CB8AC3E}">
        <p14:creationId xmlns:p14="http://schemas.microsoft.com/office/powerpoint/2010/main" val="3822131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9658644-18C5-09E3-5A99-583969EAF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727" y="2633201"/>
            <a:ext cx="2030258" cy="2788687"/>
          </a:xfrm>
          <a:prstGeom prst="rect">
            <a:avLst/>
          </a:prstGeom>
        </p:spPr>
      </p:pic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42AE3B60-BC96-6ABB-6C4A-5C973F50649C}"/>
              </a:ext>
            </a:extLst>
          </p:cNvPr>
          <p:cNvSpPr/>
          <p:nvPr/>
        </p:nvSpPr>
        <p:spPr>
          <a:xfrm>
            <a:off x="3942441" y="2666999"/>
            <a:ext cx="2151817" cy="26947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/>
          </a:p>
        </p:txBody>
      </p:sp>
      <p:sp>
        <p:nvSpPr>
          <p:cNvPr id="37" name="모서리가 둥근 직사각형 36">
            <a:extLst>
              <a:ext uri="{FF2B5EF4-FFF2-40B4-BE49-F238E27FC236}">
                <a16:creationId xmlns:a16="http://schemas.microsoft.com/office/drawing/2014/main" id="{611206EA-D141-C3C0-2DFF-A03FD7DA0CF1}"/>
              </a:ext>
            </a:extLst>
          </p:cNvPr>
          <p:cNvSpPr/>
          <p:nvPr/>
        </p:nvSpPr>
        <p:spPr>
          <a:xfrm>
            <a:off x="1941282" y="2667051"/>
            <a:ext cx="1543959" cy="26947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/>
          </a:p>
        </p:txBody>
      </p:sp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5293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시스템 구성도 </a:t>
            </a:r>
            <a:r>
              <a:rPr lang="en-US" altLang="ko-KR" i="1" dirty="0">
                <a:solidFill>
                  <a:srgbClr val="FF0000"/>
                </a:solidFill>
                <a:latin typeface="Times New Roman"/>
                <a:cs typeface="Times New Roman"/>
              </a:rPr>
              <a:t>(</a:t>
            </a:r>
            <a:r>
              <a:rPr lang="ko-KR" altLang="en-US" i="1" dirty="0">
                <a:solidFill>
                  <a:srgbClr val="FF0000"/>
                </a:solidFill>
                <a:latin typeface="Times New Roman"/>
                <a:cs typeface="Times New Roman"/>
              </a:rPr>
              <a:t>변경  된 사항 적용</a:t>
            </a:r>
            <a:r>
              <a:rPr lang="en-US" altLang="ko-KR" i="1" dirty="0">
                <a:solidFill>
                  <a:srgbClr val="FF0000"/>
                </a:solidFill>
                <a:latin typeface="Times New Roman"/>
                <a:cs typeface="Times New Roman"/>
              </a:rPr>
              <a:t>)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8747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시스템 구성도</a:t>
            </a:r>
            <a:endParaRPr sz="2000" dirty="0">
              <a:latin typeface="+mn-ea"/>
              <a:cs typeface="Malgun Gothic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DDEE88C-C676-BE47-3735-11C43C5A1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2849" y="4420427"/>
            <a:ext cx="870999" cy="870999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3D4EF574-AFE5-2436-6726-206CFC668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805" y="2671424"/>
            <a:ext cx="971309" cy="543326"/>
          </a:xfrm>
          <a:prstGeom prst="rect">
            <a:avLst/>
          </a:prstGeom>
        </p:spPr>
      </p:pic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9ADB011-F4B9-BB74-494C-4666C7E714D8}"/>
              </a:ext>
            </a:extLst>
          </p:cNvPr>
          <p:cNvCxnSpPr>
            <a:cxnSpLocks/>
          </p:cNvCxnSpPr>
          <p:nvPr/>
        </p:nvCxnSpPr>
        <p:spPr>
          <a:xfrm>
            <a:off x="1153384" y="5097848"/>
            <a:ext cx="8711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0D70550-21B4-3E41-19BF-039B07FE8DCC}"/>
              </a:ext>
            </a:extLst>
          </p:cNvPr>
          <p:cNvSpPr txBox="1"/>
          <p:nvPr/>
        </p:nvSpPr>
        <p:spPr>
          <a:xfrm>
            <a:off x="1184599" y="4828170"/>
            <a:ext cx="583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1200" dirty="0"/>
              <a:t>phone</a:t>
            </a:r>
            <a:endParaRPr kumimoji="1" lang="ko-Kore-KR" altLang="en-US" sz="1200" dirty="0"/>
          </a:p>
        </p:txBody>
      </p:sp>
      <p:cxnSp>
        <p:nvCxnSpPr>
          <p:cNvPr id="34" name="꺾인 연결선[E] 33">
            <a:extLst>
              <a:ext uri="{FF2B5EF4-FFF2-40B4-BE49-F238E27FC236}">
                <a16:creationId xmlns:a16="http://schemas.microsoft.com/office/drawing/2014/main" id="{9D1B64E9-B351-4B43-551D-F8B8F5CB930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357811" y="2327509"/>
            <a:ext cx="197073" cy="15324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91AC4C0C-D37A-9B30-37F3-932EFFED37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0562" y="3680774"/>
            <a:ext cx="431435" cy="414626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DAB7DE51-8636-F122-B35E-DF97F1590E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861" y="4119079"/>
            <a:ext cx="552835" cy="414626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D3796987-A85F-E381-8EB8-DE0569E371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9322" y="3223161"/>
            <a:ext cx="395673" cy="414627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036151BF-7ED6-0715-36B9-4A83291C87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64378" y="2785772"/>
            <a:ext cx="421175" cy="414628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3008D9B9-9672-F9F7-B1C9-CE4987F78C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06804" y="3223161"/>
            <a:ext cx="660400" cy="660400"/>
          </a:xfrm>
          <a:prstGeom prst="rect">
            <a:avLst/>
          </a:prstGeom>
        </p:spPr>
      </p:pic>
      <p:cxnSp>
        <p:nvCxnSpPr>
          <p:cNvPr id="52" name="꺾인 연결선[E] 51">
            <a:extLst>
              <a:ext uri="{FF2B5EF4-FFF2-40B4-BE49-F238E27FC236}">
                <a16:creationId xmlns:a16="http://schemas.microsoft.com/office/drawing/2014/main" id="{ABCD8ECB-282A-6335-0B2A-8E0A1E5F558C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5193878" y="2993086"/>
            <a:ext cx="2470500" cy="2108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027E028-B68C-DDC5-6C75-D317B32B0A67}"/>
              </a:ext>
            </a:extLst>
          </p:cNvPr>
          <p:cNvSpPr txBox="1"/>
          <p:nvPr/>
        </p:nvSpPr>
        <p:spPr>
          <a:xfrm>
            <a:off x="5429805" y="2702938"/>
            <a:ext cx="5137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HTTP</a:t>
            </a:r>
            <a:endParaRPr kumimoji="1" lang="ko-Kore-KR" altLang="en-US" sz="1200" dirty="0"/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8EEF8602-A224-866A-BC31-E8089D5E3524}"/>
              </a:ext>
            </a:extLst>
          </p:cNvPr>
          <p:cNvCxnSpPr>
            <a:cxnSpLocks/>
          </p:cNvCxnSpPr>
          <p:nvPr/>
        </p:nvCxnSpPr>
        <p:spPr>
          <a:xfrm flipV="1">
            <a:off x="4716003" y="3086086"/>
            <a:ext cx="0" cy="3094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D51CDFA6-6AA4-2B01-173B-46645D590930}"/>
              </a:ext>
            </a:extLst>
          </p:cNvPr>
          <p:cNvSpPr txBox="1"/>
          <p:nvPr/>
        </p:nvSpPr>
        <p:spPr>
          <a:xfrm>
            <a:off x="4724400" y="3124200"/>
            <a:ext cx="5137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HTTP</a:t>
            </a:r>
            <a:endParaRPr kumimoji="1" lang="ko-Kore-KR" altLang="en-US" sz="1200" dirty="0"/>
          </a:p>
        </p:txBody>
      </p:sp>
      <p:sp>
        <p:nvSpPr>
          <p:cNvPr id="66" name="모서리가 둥근 직사각형 65">
            <a:extLst>
              <a:ext uri="{FF2B5EF4-FFF2-40B4-BE49-F238E27FC236}">
                <a16:creationId xmlns:a16="http://schemas.microsoft.com/office/drawing/2014/main" id="{A2A46386-DA7C-81F2-1F2E-3C2FFD0D31EB}"/>
              </a:ext>
            </a:extLst>
          </p:cNvPr>
          <p:cNvSpPr/>
          <p:nvPr/>
        </p:nvSpPr>
        <p:spPr>
          <a:xfrm>
            <a:off x="4031778" y="3402836"/>
            <a:ext cx="692622" cy="2128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000" dirty="0"/>
              <a:t> REST API</a:t>
            </a:r>
            <a:endParaRPr kumimoji="1" lang="ko-Kore-KR" altLang="en-US" sz="1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F7F2CF-5152-F03B-CCDD-A01F95E9695B}"/>
              </a:ext>
            </a:extLst>
          </p:cNvPr>
          <p:cNvSpPr txBox="1"/>
          <p:nvPr/>
        </p:nvSpPr>
        <p:spPr>
          <a:xfrm>
            <a:off x="3856074" y="3152001"/>
            <a:ext cx="8704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PORT:8000</a:t>
            </a:r>
            <a:endParaRPr kumimoji="1" lang="ko-Kore-KR" altLang="en-US" sz="12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54C7AC-6818-E540-E402-89B1617ED852}"/>
              </a:ext>
            </a:extLst>
          </p:cNvPr>
          <p:cNvSpPr txBox="1"/>
          <p:nvPr/>
        </p:nvSpPr>
        <p:spPr>
          <a:xfrm>
            <a:off x="4572000" y="2694801"/>
            <a:ext cx="8704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PORT:8080</a:t>
            </a:r>
            <a:endParaRPr kumimoji="1" lang="ko-Kore-KR" altLang="en-US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2D9E07-B252-368F-6CC7-299C67EC932D}"/>
              </a:ext>
            </a:extLst>
          </p:cNvPr>
          <p:cNvSpPr txBox="1"/>
          <p:nvPr/>
        </p:nvSpPr>
        <p:spPr>
          <a:xfrm>
            <a:off x="1903368" y="5377056"/>
            <a:ext cx="15785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&lt;EDGE SYSTEM&gt;</a:t>
            </a:r>
            <a:endParaRPr kumimoji="1" lang="ko-Kore-KR" altLang="en-US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3C3EBE-3F71-2BF4-18BE-D4502915FCFA}"/>
              </a:ext>
            </a:extLst>
          </p:cNvPr>
          <p:cNvSpPr txBox="1"/>
          <p:nvPr/>
        </p:nvSpPr>
        <p:spPr>
          <a:xfrm>
            <a:off x="6800813" y="5334000"/>
            <a:ext cx="2148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&lt;CLIENT&gt;</a:t>
            </a:r>
            <a:endParaRPr kumimoji="1" lang="ko-Kore-KR" altLang="en-US" sz="12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E5A8C0A-F9CF-5A2E-A8FF-129FFFF75F9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9568" y="4060441"/>
            <a:ext cx="971397" cy="672207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9153DF5B-04DE-EECD-E9EE-9E0DE5868408}"/>
              </a:ext>
            </a:extLst>
          </p:cNvPr>
          <p:cNvCxnSpPr>
            <a:cxnSpLocks/>
          </p:cNvCxnSpPr>
          <p:nvPr/>
        </p:nvCxnSpPr>
        <p:spPr>
          <a:xfrm>
            <a:off x="1111756" y="4398406"/>
            <a:ext cx="912783" cy="699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956D45A-D091-1BD2-D766-90BA81F6265B}"/>
              </a:ext>
            </a:extLst>
          </p:cNvPr>
          <p:cNvSpPr txBox="1"/>
          <p:nvPr/>
        </p:nvSpPr>
        <p:spPr>
          <a:xfrm>
            <a:off x="1158912" y="4248926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 USB</a:t>
            </a:r>
            <a:endParaRPr kumimoji="1" lang="ko-Kore-KR" altLang="en-US" sz="1200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424E271-6665-5F41-7DAD-DE491889775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35298" y="3949371"/>
            <a:ext cx="797854" cy="2356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0307A8A-A117-F084-4D3B-B664B3E9CE1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140935" y="3490522"/>
            <a:ext cx="1047750" cy="32719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827456F-4861-74AE-96C0-B533B83ABB0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235003" y="4275901"/>
            <a:ext cx="715339" cy="35767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692E289-E0B5-EAE3-9D1B-CDBDB0A7DFDF}"/>
              </a:ext>
            </a:extLst>
          </p:cNvPr>
          <p:cNvSpPr txBox="1"/>
          <p:nvPr/>
        </p:nvSpPr>
        <p:spPr>
          <a:xfrm>
            <a:off x="3960572" y="5334000"/>
            <a:ext cx="2148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&lt;SERVICE SYSTEM&gt;</a:t>
            </a:r>
            <a:endParaRPr kumimoji="1" lang="ko-Kore-KR" altLang="en-US" sz="1200" dirty="0"/>
          </a:p>
        </p:txBody>
      </p:sp>
      <p:pic>
        <p:nvPicPr>
          <p:cNvPr id="14" name="图片 13" descr="电脑的显示屏&#10;&#10;AI 生成的内容可能不正确。">
            <a:extLst>
              <a:ext uri="{FF2B5EF4-FFF2-40B4-BE49-F238E27FC236}">
                <a16:creationId xmlns:a16="http://schemas.microsoft.com/office/drawing/2014/main" id="{6836EE6F-1018-44E6-0DD4-11746036535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9817" y="4841140"/>
            <a:ext cx="721598" cy="1146443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7534F4F4-0F23-1749-B65F-565B58B91FF2}"/>
              </a:ext>
            </a:extLst>
          </p:cNvPr>
          <p:cNvSpPr txBox="1"/>
          <p:nvPr/>
        </p:nvSpPr>
        <p:spPr>
          <a:xfrm>
            <a:off x="4802371" y="3356548"/>
            <a:ext cx="6926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이미지 블로그 관리</a:t>
            </a:r>
            <a:endParaRPr lang="zh-CN" altLang="en-US" sz="800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FC41A31-C2E1-9FF1-86F2-BB80599CF9E6}"/>
              </a:ext>
            </a:extLst>
          </p:cNvPr>
          <p:cNvSpPr txBox="1"/>
          <p:nvPr/>
        </p:nvSpPr>
        <p:spPr>
          <a:xfrm>
            <a:off x="4518751" y="3755085"/>
            <a:ext cx="15439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통계 그래프</a:t>
            </a:r>
            <a:endParaRPr lang="zh-CN" altLang="en-US" sz="800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93110B5-D125-CE20-A6E8-C9567BEC9BB9}"/>
              </a:ext>
            </a:extLst>
          </p:cNvPr>
          <p:cNvSpPr txBox="1"/>
          <p:nvPr/>
        </p:nvSpPr>
        <p:spPr>
          <a:xfrm>
            <a:off x="4518751" y="4019132"/>
            <a:ext cx="9991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/>
              <a:t>상단 고정 게시물 기능</a:t>
            </a:r>
            <a:endParaRPr lang="zh-CN" altLang="en-US" sz="800" dirty="0"/>
          </a:p>
        </p:txBody>
      </p:sp>
      <p:pic>
        <p:nvPicPr>
          <p:cNvPr id="40" name="图片 39" descr="图形用户界面, 图标&#10;&#10;AI 生成的内容可能不正确。">
            <a:extLst>
              <a:ext uri="{FF2B5EF4-FFF2-40B4-BE49-F238E27FC236}">
                <a16:creationId xmlns:a16="http://schemas.microsoft.com/office/drawing/2014/main" id="{44365F2B-77A7-48A5-431E-052F2914E96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03100" y="2785772"/>
            <a:ext cx="1061016" cy="1052333"/>
          </a:xfrm>
          <a:prstGeom prst="rect">
            <a:avLst/>
          </a:prstGeom>
        </p:spPr>
      </p:pic>
      <p:cxnSp>
        <p:nvCxnSpPr>
          <p:cNvPr id="41" name="직선 화살표 연결선 11">
            <a:extLst>
              <a:ext uri="{FF2B5EF4-FFF2-40B4-BE49-F238E27FC236}">
                <a16:creationId xmlns:a16="http://schemas.microsoft.com/office/drawing/2014/main" id="{B701AF36-02AE-F955-C7DF-725E05E9640D}"/>
              </a:ext>
            </a:extLst>
          </p:cNvPr>
          <p:cNvCxnSpPr>
            <a:cxnSpLocks/>
          </p:cNvCxnSpPr>
          <p:nvPr/>
        </p:nvCxnSpPr>
        <p:spPr>
          <a:xfrm>
            <a:off x="1167881" y="3453961"/>
            <a:ext cx="912783" cy="699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14">
            <a:extLst>
              <a:ext uri="{FF2B5EF4-FFF2-40B4-BE49-F238E27FC236}">
                <a16:creationId xmlns:a16="http://schemas.microsoft.com/office/drawing/2014/main" id="{559EE05D-F106-853B-A0B3-82453F83ACCA}"/>
              </a:ext>
            </a:extLst>
          </p:cNvPr>
          <p:cNvSpPr txBox="1"/>
          <p:nvPr/>
        </p:nvSpPr>
        <p:spPr>
          <a:xfrm>
            <a:off x="1340496" y="3338704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 video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5019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10909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목적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105477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??</a:t>
            </a:r>
            <a:endParaRPr sz="2000" dirty="0"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zh-CN" dirty="0">
                <a:latin typeface="+mn-ea"/>
                <a:cs typeface="Gulim" panose="020B0600000101010101" charset="-127"/>
              </a:rPr>
              <a:t>YOLOv5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기반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동작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변화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감지를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활용하여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사용자의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운동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수행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상태를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자동으로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분석하는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시스템을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구현한다</a:t>
            </a:r>
            <a:r>
              <a:rPr lang="en-US" altLang="zh-CN" dirty="0">
                <a:latin typeface="+mn-ea"/>
                <a:cs typeface="Gulim" panose="020B0600000101010101" charset="-127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10909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sz="2000" dirty="0"/>
              <a:t>필요성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30758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??</a:t>
            </a:r>
            <a:endParaRPr sz="2000" dirty="0">
              <a:latin typeface="+mn-ea"/>
              <a:cs typeface="Malgun Gothic"/>
            </a:endParaRPr>
          </a:p>
          <a:p>
            <a:pPr marL="403225" lvl="1" indent="0">
              <a:lnSpc>
                <a:spcPct val="100000"/>
              </a:lnSpc>
              <a:spcBef>
                <a:spcPts val="1440"/>
              </a:spcBef>
              <a:buNone/>
              <a:tabLst>
                <a:tab pos="690880" algn="l"/>
                <a:tab pos="691515" algn="l"/>
              </a:tabLst>
            </a:pPr>
            <a:r>
              <a:rPr lang="ko-KR" altLang="en-US" dirty="0">
                <a:latin typeface="+mn-ea"/>
                <a:cs typeface="Gulim" panose="020B0600000101010101" charset="-127"/>
              </a:rPr>
              <a:t>현대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사회에서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사람들의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건강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관리에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대한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관심은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지속적으로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증가하고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있다</a:t>
            </a:r>
            <a:r>
              <a:rPr lang="en-US" altLang="zh-CN" dirty="0">
                <a:latin typeface="+mn-ea"/>
                <a:cs typeface="Gulim" panose="020B0600000101010101" charset="-127"/>
              </a:rPr>
              <a:t>.</a:t>
            </a:r>
          </a:p>
          <a:p>
            <a:pPr marL="403225" lvl="1" indent="0">
              <a:lnSpc>
                <a:spcPct val="100000"/>
              </a:lnSpc>
              <a:spcBef>
                <a:spcPts val="1440"/>
              </a:spcBef>
              <a:buNone/>
              <a:tabLst>
                <a:tab pos="690880" algn="l"/>
                <a:tab pos="691515" algn="l"/>
              </a:tabLst>
            </a:pPr>
            <a:r>
              <a:rPr lang="ko-KR" altLang="en-US" dirty="0">
                <a:latin typeface="+mn-ea"/>
                <a:cs typeface="Gulim" panose="020B0600000101010101" charset="-127"/>
              </a:rPr>
              <a:t>하지만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개인이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혼자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수행할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있는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운동인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윗몸일으키기는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건강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증진에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효과적임에도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불구하고</a:t>
            </a:r>
            <a:r>
              <a:rPr lang="en-US" altLang="zh-CN" dirty="0">
                <a:latin typeface="+mn-ea"/>
                <a:cs typeface="Gulim" panose="020B0600000101010101" charset="-127"/>
              </a:rPr>
              <a:t>,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수동으로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횟수를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기록하는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방식은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오류가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발생하기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쉽고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장기적인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관리가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어렵다</a:t>
            </a:r>
            <a:r>
              <a:rPr lang="en-US" altLang="zh-CN" dirty="0">
                <a:latin typeface="+mn-ea"/>
                <a:cs typeface="Gulim" panose="020B0600000101010101" charset="-127"/>
              </a:rPr>
              <a:t>.</a:t>
            </a:r>
          </a:p>
          <a:p>
            <a:pPr marL="403225" lvl="1" indent="0">
              <a:lnSpc>
                <a:spcPct val="100000"/>
              </a:lnSpc>
              <a:spcBef>
                <a:spcPts val="1440"/>
              </a:spcBef>
              <a:buNone/>
              <a:tabLst>
                <a:tab pos="690880" algn="l"/>
                <a:tab pos="691515" algn="l"/>
              </a:tabLst>
            </a:pPr>
            <a:r>
              <a:rPr lang="ko-KR" altLang="en-US" dirty="0">
                <a:latin typeface="+mn-ea"/>
                <a:cs typeface="Gulim" panose="020B0600000101010101" charset="-127"/>
              </a:rPr>
              <a:t>이에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따라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별도의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센서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없이도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누구나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사용할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있는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카메라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+ YOLOv5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기반의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동작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변화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감지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기술을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활용하여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운동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횟수를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자동으로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측정하는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시스템의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필요성이</a:t>
            </a:r>
            <a:r>
              <a:rPr lang="en-US" altLang="zh-CN" dirty="0">
                <a:latin typeface="+mn-ea"/>
                <a:cs typeface="Gulim" panose="020B0600000101010101" charset="-127"/>
              </a:rPr>
              <a:t> </a:t>
            </a:r>
            <a:r>
              <a:rPr lang="ko-KR" altLang="en-US" dirty="0">
                <a:latin typeface="+mn-ea"/>
                <a:cs typeface="Gulim" panose="020B0600000101010101" charset="-127"/>
              </a:rPr>
              <a:t>제기된다</a:t>
            </a:r>
            <a:r>
              <a:rPr lang="en-US" altLang="zh-CN" dirty="0">
                <a:latin typeface="+mn-ea"/>
                <a:cs typeface="Gulim" panose="020B0600000101010101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0516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7200" y="309028"/>
            <a:ext cx="6817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기능 </a:t>
            </a:r>
            <a:r>
              <a:rPr lang="en-US" altLang="ko-KR" sz="2000" dirty="0"/>
              <a:t>-</a:t>
            </a:r>
            <a:r>
              <a:rPr lang="ko-KR" altLang="en-US" sz="2000" dirty="0"/>
              <a:t> </a:t>
            </a:r>
            <a:r>
              <a:rPr lang="ko-KR" altLang="en-US" sz="2000" dirty="0">
                <a:solidFill>
                  <a:schemeClr val="accent1"/>
                </a:solidFill>
              </a:rPr>
              <a:t>조건대비표</a:t>
            </a:r>
            <a:endParaRPr dirty="0">
              <a:solidFill>
                <a:schemeClr val="accent1"/>
              </a:solidFill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38D92DE-3313-341A-7253-A23793A03C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1099453"/>
              </p:ext>
            </p:extLst>
          </p:nvPr>
        </p:nvGraphicFramePr>
        <p:xfrm>
          <a:off x="76200" y="630270"/>
          <a:ext cx="9753599" cy="114787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4549">
                  <a:extLst>
                    <a:ext uri="{9D8B030D-6E8A-4147-A177-3AD203B41FA5}">
                      <a16:colId xmlns:a16="http://schemas.microsoft.com/office/drawing/2014/main" val="1260587217"/>
                    </a:ext>
                  </a:extLst>
                </a:gridCol>
                <a:gridCol w="4298197">
                  <a:extLst>
                    <a:ext uri="{9D8B030D-6E8A-4147-A177-3AD203B41FA5}">
                      <a16:colId xmlns:a16="http://schemas.microsoft.com/office/drawing/2014/main" val="2052591181"/>
                    </a:ext>
                  </a:extLst>
                </a:gridCol>
                <a:gridCol w="495945">
                  <a:extLst>
                    <a:ext uri="{9D8B030D-6E8A-4147-A177-3AD203B41FA5}">
                      <a16:colId xmlns:a16="http://schemas.microsoft.com/office/drawing/2014/main" val="1997852941"/>
                    </a:ext>
                  </a:extLst>
                </a:gridCol>
                <a:gridCol w="495945">
                  <a:extLst>
                    <a:ext uri="{9D8B030D-6E8A-4147-A177-3AD203B41FA5}">
                      <a16:colId xmlns:a16="http://schemas.microsoft.com/office/drawing/2014/main" val="1246177164"/>
                    </a:ext>
                  </a:extLst>
                </a:gridCol>
                <a:gridCol w="3388963">
                  <a:extLst>
                    <a:ext uri="{9D8B030D-6E8A-4147-A177-3AD203B41FA5}">
                      <a16:colId xmlns:a16="http://schemas.microsoft.com/office/drawing/2014/main" val="2558375169"/>
                    </a:ext>
                  </a:extLst>
                </a:gridCol>
              </a:tblGrid>
              <a:tr h="4168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시스템 구분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세부기능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구현 여부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대체 여부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소스 파일명 </a:t>
                      </a:r>
                      <a:endParaRPr lang="en-US" altLang="ko-KR" sz="1000" dirty="0"/>
                    </a:p>
                    <a:p>
                      <a:pPr algn="ctr" latinLnBrk="1"/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함수 또는 </a:t>
                      </a:r>
                      <a:r>
                        <a:rPr lang="en-US" altLang="ko-KR" sz="1000" dirty="0"/>
                        <a:t>class</a:t>
                      </a:r>
                      <a:r>
                        <a:rPr lang="ko-KR" altLang="en-US" sz="1000" dirty="0"/>
                        <a:t>명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527650"/>
                  </a:ext>
                </a:extLst>
              </a:tr>
              <a:tr h="256508">
                <a:tc rowSpan="5"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1. Edge System(Python </a:t>
                      </a:r>
                      <a:r>
                        <a:rPr lang="ko-KR" altLang="en-US" sz="1000" dirty="0"/>
                        <a:t>기반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1-1. YoloV5 pretrained model </a:t>
                      </a:r>
                      <a:r>
                        <a:rPr lang="ko-KR" altLang="en-US" sz="1000" dirty="0"/>
                        <a:t>사용</a:t>
                      </a:r>
                      <a:r>
                        <a:rPr lang="en-US" altLang="ko-KR" sz="1000" b="1" dirty="0"/>
                        <a:t>(</a:t>
                      </a:r>
                      <a:r>
                        <a:rPr lang="ko-KR" altLang="en-US" sz="1000" b="1" dirty="0"/>
                        <a:t>대체 가능</a:t>
                      </a:r>
                      <a:r>
                        <a:rPr lang="en-US" altLang="ko-KR" sz="1000" b="1" dirty="0"/>
                        <a:t>)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>
                          <a:solidFill>
                            <a:srgbClr val="FF0000"/>
                          </a:solidFill>
                        </a:rPr>
                        <a:t>O/X</a:t>
                      </a:r>
                      <a:endParaRPr lang="ko-KR" altLang="en-US" sz="1000" i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>
                          <a:solidFill>
                            <a:srgbClr val="FF0000"/>
                          </a:solidFill>
                        </a:rPr>
                        <a:t>O/X</a:t>
                      </a:r>
                      <a:endParaRPr lang="ko-KR" altLang="en-US" sz="1000" i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detect.py – run()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9236927"/>
                  </a:ext>
                </a:extLst>
              </a:tr>
              <a:tr h="416825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1-2. </a:t>
                      </a:r>
                      <a:r>
                        <a:rPr lang="en" altLang="ko-KR" sz="1000" dirty="0" err="1"/>
                        <a:t>Ms</a:t>
                      </a:r>
                      <a:r>
                        <a:rPr lang="en" altLang="ko-KR" sz="1000" dirty="0"/>
                        <a:t> coco </a:t>
                      </a:r>
                      <a:r>
                        <a:rPr lang="ko-KR" altLang="en-US" sz="1000" dirty="0"/>
                        <a:t>훈련데이터 기준 검출 객체 </a:t>
                      </a:r>
                      <a:r>
                        <a:rPr lang="en-US" altLang="ko-KR" sz="1000" dirty="0"/>
                        <a:t>(</a:t>
                      </a:r>
                      <a:r>
                        <a:rPr lang="en" altLang="ko-KR" sz="1000" dirty="0"/>
                        <a:t>Classes) : 80</a:t>
                      </a:r>
                      <a:r>
                        <a:rPr lang="ko-KR" altLang="en-US" sz="1000" dirty="0"/>
                        <a:t>가지 객체 검출 기능</a:t>
                      </a:r>
                      <a:r>
                        <a:rPr lang="en-US" altLang="ko-KR" sz="1000" b="1" dirty="0"/>
                        <a:t>(</a:t>
                      </a:r>
                      <a:r>
                        <a:rPr lang="ko-KR" altLang="en-US" sz="1000" b="1" dirty="0"/>
                        <a:t>대체 가능 함</a:t>
                      </a:r>
                      <a:r>
                        <a:rPr lang="en-US" altLang="ko-KR" sz="1000" b="1" dirty="0"/>
                        <a:t>)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detect.py – run()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0576844"/>
                  </a:ext>
                </a:extLst>
              </a:tr>
              <a:tr h="256508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1-3. </a:t>
                      </a:r>
                      <a:r>
                        <a:rPr lang="ko-KR" altLang="en-US" sz="1000" dirty="0"/>
                        <a:t>한 종류의 객체를 동일한 객체로 가능한 </a:t>
                      </a:r>
                      <a:r>
                        <a:rPr lang="en" altLang="ko-KR" sz="1000" dirty="0"/>
                        <a:t>Change Detection</a:t>
                      </a:r>
                      <a:r>
                        <a:rPr lang="en-US" altLang="ko-KR" sz="1000" b="1" dirty="0"/>
                        <a:t>(</a:t>
                      </a:r>
                      <a:r>
                        <a:rPr lang="ko-KR" altLang="en-US" sz="1000" b="1" dirty="0"/>
                        <a:t>대체 가능 함</a:t>
                      </a:r>
                      <a:r>
                        <a:rPr lang="en-US" altLang="ko-KR" sz="1000" b="1" dirty="0"/>
                        <a:t>)</a:t>
                      </a:r>
                      <a:endParaRPr lang="en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changedetection.py – </a:t>
                      </a:r>
                      <a:r>
                        <a:rPr lang="en-US" altLang="ko-KR" sz="1000" dirty="0" err="1"/>
                        <a:t>SitupDetection.update</a:t>
                      </a:r>
                      <a:r>
                        <a:rPr lang="en-US" altLang="ko-KR" sz="1000" dirty="0"/>
                        <a:t>()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7174277"/>
                  </a:ext>
                </a:extLst>
              </a:tr>
              <a:tr h="256508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1-4. </a:t>
                      </a:r>
                      <a:r>
                        <a:rPr lang="ko-KR" altLang="en-US" sz="1000" dirty="0"/>
                        <a:t>게시를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사용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changedetection.py – </a:t>
                      </a:r>
                      <a:r>
                        <a:rPr lang="en-US" altLang="ko-KR" sz="1000" dirty="0" err="1"/>
                        <a:t>SitupDetection.send_last</a:t>
                      </a:r>
                      <a:r>
                        <a:rPr lang="en-US" altLang="ko-KR" sz="1000" dirty="0"/>
                        <a:t>()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1258307"/>
                  </a:ext>
                </a:extLst>
              </a:tr>
              <a:tr h="577143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1-5. </a:t>
                      </a:r>
                      <a:r>
                        <a:rPr lang="ko-KR" altLang="en-US" sz="1000" dirty="0"/>
                        <a:t>기타 추가기능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더 있을 경우 아래 표 추가</a:t>
                      </a:r>
                      <a:r>
                        <a:rPr lang="en-US" altLang="ko-KR" sz="1000" dirty="0"/>
                        <a:t>)</a:t>
                      </a:r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1</a:t>
                      </a:r>
                      <a:r>
                        <a:rPr lang="ko-KR" altLang="en-US" sz="1000" dirty="0"/>
                        <a:t>실시간 운동 횟수 시각화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마지막 운동 동작 이미지만 저장 및 </a:t>
                      </a:r>
                      <a:r>
                        <a:rPr lang="en-US" altLang="ko-KR" sz="1000" dirty="0"/>
                        <a:t>Django </a:t>
                      </a:r>
                      <a:r>
                        <a:rPr lang="ko-KR" altLang="en-US" sz="1000" dirty="0"/>
                        <a:t>블로그 업로드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en-US" altLang="zh-CN" sz="1000" dirty="0"/>
                        <a:t>detect.py – run()</a:t>
                      </a:r>
                    </a:p>
                    <a:p>
                      <a:pPr marL="228600" marR="0" lvl="0" indent="-22860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zh-CN" sz="1000" dirty="0"/>
                        <a:t>changedetection.py – </a:t>
                      </a:r>
                      <a:r>
                        <a:rPr lang="en-US" altLang="zh-CN" sz="1000" dirty="0" err="1"/>
                        <a:t>SitupDetection.send_last</a:t>
                      </a:r>
                      <a:r>
                        <a:rPr lang="en-US" altLang="zh-CN" sz="1000" dirty="0"/>
                        <a:t>()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219046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2. Service System(Python, Django </a:t>
                      </a:r>
                      <a:r>
                        <a:rPr lang="ko-KR" altLang="en-US" sz="1000" dirty="0"/>
                        <a:t>기반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" altLang="ko-KR" sz="1000" dirty="0" err="1"/>
                        <a:t>Pythonanywhere</a:t>
                      </a:r>
                      <a:r>
                        <a:rPr lang="en" altLang="ko-KR" sz="1000" dirty="0"/>
                        <a:t> </a:t>
                      </a:r>
                      <a:r>
                        <a:rPr lang="ko-KR" altLang="en-US" sz="1000" dirty="0"/>
                        <a:t>클라우드상 서비스 구동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일부 확장 기능 가능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2-1. </a:t>
                      </a:r>
                      <a:r>
                        <a:rPr lang="ko-KR" altLang="en-US" sz="1000" dirty="0"/>
                        <a:t>사용자 보안 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보안키를 이용한 로그인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zh-CN" sz="1000" dirty="0"/>
                        <a:t>mysite/urls.py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obtain_auth_token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mysite/settings.py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TokenAuthentication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blog/views.py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permission_classes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0204117"/>
                  </a:ext>
                </a:extLst>
              </a:tr>
              <a:tr h="897777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2-2. Image Blog </a:t>
                      </a:r>
                      <a:r>
                        <a:rPr lang="ko-KR" altLang="en-US" sz="1000" dirty="0"/>
                        <a:t>및 관리 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일부 확장 기능 가능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zh-CN" sz="1000" dirty="0"/>
                        <a:t>blog/models.py – 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blog/forms.py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PostForm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blog/views.py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post_list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zh-CN" sz="1000" dirty="0"/>
                        <a:t>,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post_detail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zh-CN" sz="1000" dirty="0"/>
                        <a:t>,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post_new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zh-CN" sz="1000" dirty="0"/>
                        <a:t>,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post_edit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blog/admin.py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admin.site.register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(Post)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618117"/>
                  </a:ext>
                </a:extLst>
              </a:tr>
              <a:tr h="577143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2-3. </a:t>
                      </a:r>
                      <a:r>
                        <a:rPr lang="ko-KR" altLang="en-US" sz="1000" dirty="0"/>
                        <a:t>게시를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제공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zh-CN" sz="1000" dirty="0"/>
                        <a:t>blog/views.py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BlogImages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blog/serializers.py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PostSerializer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blog/api_urls.py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router.register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('posts',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BlogImages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0991604"/>
                  </a:ext>
                </a:extLst>
              </a:tr>
              <a:tr h="416825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2-4. Image </a:t>
                      </a:r>
                      <a:r>
                        <a:rPr lang="ko-KR" altLang="en-US" sz="1000" dirty="0"/>
                        <a:t>목록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획득을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제공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zh-CN" sz="1000" dirty="0"/>
                        <a:t>blog/views.py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ImageListView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ReadOnlyModelViewSet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br>
                        <a:rPr lang="en-US" altLang="zh-CN" sz="1000" dirty="0"/>
                      </a:br>
                      <a:r>
                        <a:rPr lang="en-US" altLang="zh-CN" sz="1000" dirty="0"/>
                        <a:t>blog/api_urls.py –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router.register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('images', </a:t>
                      </a:r>
                      <a:r>
                        <a:rPr lang="en-US" altLang="zh-CN" sz="10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ImageListView</a:t>
                      </a:r>
                      <a:r>
                        <a:rPr lang="en-US" altLang="zh-CN" sz="1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2280063"/>
                  </a:ext>
                </a:extLst>
              </a:tr>
              <a:tr h="256508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2-5. </a:t>
                      </a:r>
                      <a:r>
                        <a:rPr lang="ko-KR" altLang="en-US" sz="1000" dirty="0"/>
                        <a:t>기타 추가 기능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더 있을 경우 아래 표 추가</a:t>
                      </a:r>
                      <a:r>
                        <a:rPr lang="en-US" altLang="ko-KR" sz="1000" dirty="0"/>
                        <a:t>)</a:t>
                      </a:r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1</a:t>
                      </a:r>
                      <a:r>
                        <a:rPr lang="ko-KR" altLang="en-US" sz="1000" dirty="0"/>
                        <a:t>블로그 게시글 </a:t>
                      </a:r>
                      <a:r>
                        <a:rPr lang="en-US" altLang="ko-KR" sz="1000" b="1" dirty="0"/>
                        <a:t>Top </a:t>
                      </a:r>
                      <a:r>
                        <a:rPr lang="ko-KR" altLang="en-US" sz="1000" b="1" dirty="0"/>
                        <a:t>기능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일별 윗몸일으키기 총 수행량 시각화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000" dirty="0"/>
                        <a:t>1.blog/models.py – </a:t>
                      </a:r>
                      <a:r>
                        <a:rPr lang="en-US" altLang="zh-CN" sz="1000" dirty="0" err="1"/>
                        <a:t>Post.is_pinned</a:t>
                      </a:r>
                      <a:endParaRPr lang="en-US" altLang="zh-CN" sz="1000" dirty="0"/>
                    </a:p>
                    <a:p>
                      <a:r>
                        <a:rPr lang="en-US" altLang="zh-CN" sz="1000" dirty="0"/>
                        <a:t>blog/admin.py – </a:t>
                      </a:r>
                      <a:r>
                        <a:rPr lang="en-US" altLang="zh-CN" sz="1000" dirty="0" err="1"/>
                        <a:t>PostAdmin</a:t>
                      </a:r>
                      <a:endParaRPr lang="en-US" altLang="zh-CN" sz="1000" dirty="0"/>
                    </a:p>
                    <a:p>
                      <a:r>
                        <a:rPr lang="en-US" altLang="zh-CN" sz="1000" dirty="0"/>
                        <a:t>blog/views.py – </a:t>
                      </a:r>
                      <a:r>
                        <a:rPr lang="en-US" altLang="zh-CN" sz="1000" dirty="0" err="1"/>
                        <a:t>post_list</a:t>
                      </a:r>
                      <a:endParaRPr lang="en-US" altLang="zh-CN" sz="1000" dirty="0"/>
                    </a:p>
                    <a:p>
                      <a:r>
                        <a:rPr lang="en-US" altLang="zh-CN" sz="1000" dirty="0"/>
                        <a:t>blog/templates/blog/post_list.html</a:t>
                      </a:r>
                    </a:p>
                    <a:p>
                      <a:r>
                        <a:rPr lang="en-US" altLang="zh-CN" sz="1000" dirty="0"/>
                        <a:t>2. blog/views.py – </a:t>
                      </a:r>
                      <a:r>
                        <a:rPr lang="en-US" altLang="zh-CN" sz="1000" dirty="0" err="1"/>
                        <a:t>situp_stats</a:t>
                      </a:r>
                      <a:endParaRPr lang="en-US" altLang="zh-CN" sz="1000" dirty="0"/>
                    </a:p>
                    <a:p>
                      <a:r>
                        <a:rPr lang="en-US" altLang="zh-CN" sz="1000" dirty="0"/>
                        <a:t>blog/urls.py – path('stats/', </a:t>
                      </a:r>
                      <a:r>
                        <a:rPr lang="en-US" altLang="zh-CN" sz="1000" dirty="0" err="1"/>
                        <a:t>situp_stats</a:t>
                      </a:r>
                      <a:r>
                        <a:rPr lang="en-US" altLang="zh-CN" sz="1000" dirty="0"/>
                        <a:t>)</a:t>
                      </a:r>
                    </a:p>
                    <a:p>
                      <a:r>
                        <a:rPr lang="en-US" altLang="zh-CN" sz="1000" dirty="0"/>
                        <a:t>blog/templates/blog/stats.html – Bar Chart </a:t>
                      </a:r>
                      <a:r>
                        <a:rPr lang="ko-KR" altLang="en-US" sz="1000" dirty="0"/>
                        <a:t>시각화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2395334"/>
                  </a:ext>
                </a:extLst>
              </a:tr>
              <a:tr h="256508">
                <a:tc rowSpan="4"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3. Client System(Android, Native App, </a:t>
                      </a:r>
                      <a:r>
                        <a:rPr lang="ko-KR" altLang="en-US" sz="1000" dirty="0"/>
                        <a:t>개별 제안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3.1. Image list view </a:t>
                      </a:r>
                      <a:r>
                        <a:rPr lang="ko-KR" altLang="en-US" sz="1000" dirty="0"/>
                        <a:t>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 기능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개별 제안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ImageAdapter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ViewHolder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showFullScreenImage</a:t>
                      </a:r>
                      <a:r>
                        <a:rPr lang="en-US" altLang="ko-KR" sz="1000" dirty="0"/>
                        <a:t>()</a:t>
                      </a:r>
                    </a:p>
                    <a:p>
                      <a:pPr latinLnBrk="1"/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saveImageToGallery</a:t>
                      </a:r>
                      <a:r>
                        <a:rPr lang="en-US" altLang="ko-KR" sz="1000" dirty="0"/>
                        <a:t>()</a:t>
                      </a:r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onCreate</a:t>
                      </a:r>
                      <a:r>
                        <a:rPr lang="en-US" altLang="ko-KR" sz="1000" dirty="0"/>
                        <a:t>()</a:t>
                      </a:r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CloadImage</a:t>
                      </a:r>
                      <a:r>
                        <a:rPr lang="en-US" altLang="ko-KR" sz="1000" dirty="0"/>
                        <a:t> (</a:t>
                      </a:r>
                      <a:r>
                        <a:rPr lang="en-US" altLang="ko-KR" sz="1000" dirty="0" err="1"/>
                        <a:t>AsyncTask</a:t>
                      </a:r>
                      <a:r>
                        <a:rPr lang="en-US" altLang="ko-KR" sz="1000" dirty="0"/>
                        <a:t>)</a:t>
                      </a:r>
                    </a:p>
                    <a:p>
                      <a:pPr latinLnBrk="1"/>
                      <a:r>
                        <a:rPr lang="en-US" altLang="ko-KR" sz="1000" dirty="0"/>
                        <a:t>activity_main.xml – </a:t>
                      </a:r>
                      <a:r>
                        <a:rPr lang="en-US" altLang="ko-KR" sz="1000" dirty="0" err="1"/>
                        <a:t>RecyclerView</a:t>
                      </a:r>
                      <a:r>
                        <a:rPr lang="en-US" altLang="ko-KR" sz="1000" dirty="0"/>
                        <a:t> / </a:t>
                      </a:r>
                      <a:r>
                        <a:rPr lang="en-US" altLang="ko-KR" sz="1000" dirty="0" err="1"/>
                        <a:t>SearchView</a:t>
                      </a:r>
                      <a:r>
                        <a:rPr lang="en-US" altLang="ko-KR" sz="1000" dirty="0"/>
                        <a:t> / Button UI</a:t>
                      </a:r>
                    </a:p>
                    <a:p>
                      <a:pPr latinLnBrk="1"/>
                      <a:r>
                        <a:rPr lang="en-US" altLang="ko-KR" sz="1000" dirty="0"/>
                        <a:t>item_image.xml – </a:t>
                      </a:r>
                      <a:r>
                        <a:rPr lang="ko-KR" altLang="en-US" sz="1000" dirty="0"/>
                        <a:t>이미지 아이템 레이아웃 </a:t>
                      </a:r>
                      <a:r>
                        <a:rPr lang="en-US" altLang="ko-KR" sz="1000" dirty="0"/>
                        <a:t>(</a:t>
                      </a:r>
                      <a:r>
                        <a:rPr lang="en-US" altLang="ko-KR" sz="1000" dirty="0" err="1"/>
                        <a:t>ImageView</a:t>
                      </a:r>
                      <a:r>
                        <a:rPr lang="en-US" altLang="ko-KR" sz="1000" dirty="0"/>
                        <a:t> + </a:t>
                      </a:r>
                      <a:r>
                        <a:rPr lang="en-US" altLang="ko-KR" sz="1000" dirty="0" err="1"/>
                        <a:t>TextView</a:t>
                      </a:r>
                      <a:r>
                        <a:rPr lang="en-US" altLang="ko-KR" sz="1000" dirty="0"/>
                        <a:t> + Button)</a:t>
                      </a:r>
                    </a:p>
                    <a:p>
                      <a:pPr latinLnBrk="1"/>
                      <a:r>
                        <a:rPr lang="en-US" altLang="ko-KR" sz="1000" dirty="0"/>
                        <a:t>dialog_fullscreen_image.xml – </a:t>
                      </a:r>
                      <a:r>
                        <a:rPr lang="ko-KR" altLang="en-US" sz="1000" dirty="0"/>
                        <a:t>전체화면 이미지 다이얼로그 레이아웃</a:t>
                      </a:r>
                    </a:p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9213450"/>
                  </a:ext>
                </a:extLst>
              </a:tr>
              <a:tr h="256508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3.2. Image </a:t>
                      </a:r>
                      <a:r>
                        <a:rPr lang="ko-KR" altLang="en-US" sz="1000" dirty="0"/>
                        <a:t>목록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획득을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사용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CloadImage</a:t>
                      </a:r>
                      <a:r>
                        <a:rPr lang="en-US" altLang="ko-KR" sz="1000" dirty="0"/>
                        <a:t> (</a:t>
                      </a:r>
                      <a:r>
                        <a:rPr lang="en-US" altLang="ko-KR" sz="1000" dirty="0" err="1"/>
                        <a:t>AsyncTask</a:t>
                      </a:r>
                      <a:r>
                        <a:rPr lang="en-US" altLang="ko-KR" sz="1000" dirty="0"/>
                        <a:t>)        </a:t>
                      </a:r>
                      <a:endParaRPr lang="ko-KR" altLang="en-US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doInBackground</a:t>
                      </a:r>
                      <a:r>
                        <a:rPr lang="en-US" altLang="ko-KR" sz="1000" dirty="0"/>
                        <a:t>()           </a:t>
                      </a:r>
                      <a:endParaRPr lang="ko-KR" altLang="en-US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onPostExecute</a:t>
                      </a:r>
                      <a:r>
                        <a:rPr lang="en-US" altLang="ko-KR" sz="1000" dirty="0"/>
                        <a:t>(List&lt;</a:t>
                      </a:r>
                      <a:r>
                        <a:rPr lang="en-US" altLang="ko-KR" sz="1000" dirty="0" err="1"/>
                        <a:t>PostItem</a:t>
                      </a:r>
                      <a:r>
                        <a:rPr lang="en-US" altLang="ko-KR" sz="1000" dirty="0"/>
                        <a:t>&gt;)  </a:t>
                      </a:r>
                      <a:r>
                        <a:rPr lang="en-US" altLang="ko-KR" sz="1000" dirty="0" err="1"/>
                        <a:t>RecyclerView</a:t>
                      </a:r>
                      <a:r>
                        <a:rPr lang="en-US" altLang="ko-KR" sz="1000" dirty="0"/>
                        <a:t> </a:t>
                      </a:r>
                      <a:r>
                        <a:rPr lang="ko-KR" altLang="en-US" sz="1000" dirty="0"/>
                        <a:t>업데이트</a:t>
                      </a:r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toggleSortOrder</a:t>
                      </a:r>
                      <a:r>
                        <a:rPr lang="en-US" altLang="ko-KR" sz="1000" dirty="0"/>
                        <a:t>()           </a:t>
                      </a:r>
                      <a:endParaRPr lang="ko-KR" altLang="en-US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onClickDownload</a:t>
                      </a:r>
                      <a:r>
                        <a:rPr lang="en-US" altLang="ko-KR" sz="1000" dirty="0"/>
                        <a:t>(View)        </a:t>
                      </a:r>
                      <a:endParaRPr lang="ko-KR" altLang="en-US" sz="1000" dirty="0"/>
                    </a:p>
                    <a:p>
                      <a:pPr latinLnBrk="1"/>
                      <a:r>
                        <a:rPr lang="en-US" altLang="ko-KR" sz="1000" dirty="0"/>
                        <a:t>MainActivity.java – TOKEN                        </a:t>
                      </a:r>
                    </a:p>
                    <a:p>
                      <a:pPr latinLnBrk="1"/>
                      <a:r>
                        <a:rPr lang="en-US" altLang="ko-KR" sz="1000" dirty="0"/>
                        <a:t>MainActivity.java – DJANGO_BASE_URL / DJANGO_API_PATH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9566013"/>
                  </a:ext>
                </a:extLst>
              </a:tr>
              <a:tr h="416825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3.3. </a:t>
                      </a:r>
                      <a:r>
                        <a:rPr lang="ko-KR" altLang="en-US" sz="1000" dirty="0"/>
                        <a:t>공통기능 및 추가기능을 활용한 사용자 시나리오 및 </a:t>
                      </a:r>
                      <a:r>
                        <a:rPr lang="en" altLang="ko-KR" sz="1000" dirty="0"/>
                        <a:t>UI </a:t>
                      </a:r>
                      <a:r>
                        <a:rPr lang="ko-KR" altLang="en-US" sz="1000" dirty="0"/>
                        <a:t>제공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onCreate</a:t>
                      </a:r>
                      <a:r>
                        <a:rPr lang="en-US" altLang="ko-KR" sz="1000" dirty="0"/>
                        <a:t>() </a:t>
                      </a:r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onClickDownload</a:t>
                      </a:r>
                      <a:r>
                        <a:rPr lang="en-US" altLang="ko-KR" sz="1000" dirty="0"/>
                        <a:t>(View) </a:t>
                      </a:r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onClickUpload</a:t>
                      </a:r>
                      <a:r>
                        <a:rPr lang="en-US" altLang="ko-KR" sz="1000" dirty="0"/>
                        <a:t>(View) </a:t>
                      </a:r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toggleSortOrder</a:t>
                      </a:r>
                      <a:r>
                        <a:rPr lang="en-US" altLang="ko-KR" sz="1000" dirty="0"/>
                        <a:t>() </a:t>
                      </a:r>
                    </a:p>
                    <a:p>
                      <a:pPr latinLnBrk="1"/>
                      <a:r>
                        <a:rPr lang="en-US" altLang="ko-KR" sz="1000" dirty="0"/>
                        <a:t>MainActivity.java – </a:t>
                      </a:r>
                      <a:r>
                        <a:rPr lang="en-US" altLang="ko-KR" sz="1000" dirty="0" err="1"/>
                        <a:t>SearchView.OnQueryTextListener</a:t>
                      </a:r>
                      <a:r>
                        <a:rPr lang="en-US" altLang="ko-KR" sz="1000" dirty="0"/>
                        <a:t>() ImageAdapter.java – </a:t>
                      </a:r>
                      <a:r>
                        <a:rPr lang="en-US" altLang="ko-KR" sz="1000" dirty="0" err="1"/>
                        <a:t>showFullScreenImage</a:t>
                      </a:r>
                      <a:r>
                        <a:rPr lang="en-US" altLang="ko-KR" sz="1000" dirty="0"/>
                        <a:t>(Bitmap) ImageAdapter.java – </a:t>
                      </a:r>
                      <a:r>
                        <a:rPr lang="en-US" altLang="ko-KR" sz="1000" dirty="0" err="1"/>
                        <a:t>saveImageToGallery</a:t>
                      </a:r>
                      <a:r>
                        <a:rPr lang="en-US" altLang="ko-KR" sz="1000" dirty="0"/>
                        <a:t>(Bitmap)   </a:t>
                      </a:r>
                    </a:p>
                    <a:p>
                      <a:pPr latinLnBrk="1"/>
                      <a:r>
                        <a:rPr lang="en-US" altLang="ko-KR" sz="1000" dirty="0"/>
                        <a:t>activity_main.xml – </a:t>
                      </a:r>
                      <a:r>
                        <a:rPr lang="en-US" altLang="ko-KR" sz="1000" dirty="0" err="1"/>
                        <a:t>RecyclerView</a:t>
                      </a:r>
                      <a:r>
                        <a:rPr lang="en-US" altLang="ko-KR" sz="1000" dirty="0"/>
                        <a:t> / </a:t>
                      </a:r>
                      <a:r>
                        <a:rPr lang="en-US" altLang="ko-KR" sz="1000" dirty="0" err="1"/>
                        <a:t>SearchView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962697"/>
                  </a:ext>
                </a:extLst>
              </a:tr>
              <a:tr h="256508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3-4. </a:t>
                      </a:r>
                      <a:r>
                        <a:rPr lang="ko-KR" altLang="en-US" sz="1000" dirty="0"/>
                        <a:t>추가 기능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1  </a:t>
                      </a:r>
                      <a:r>
                        <a:rPr lang="ko-KR" altLang="en-US" sz="1000" dirty="0"/>
                        <a:t>이미지 클릭 시 전체화면 표시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추가기능 </a:t>
                      </a:r>
                      <a:r>
                        <a:rPr lang="en-US" altLang="ko-KR" sz="1000" dirty="0"/>
                        <a:t>2 </a:t>
                      </a:r>
                      <a:r>
                        <a:rPr lang="ko-KR" altLang="en-US" sz="1000" dirty="0"/>
                        <a:t>이미지 저장 기능 및 </a:t>
                      </a:r>
                      <a:r>
                        <a:rPr lang="en-US" altLang="ko-KR" sz="1000" dirty="0"/>
                        <a:t>Toast </a:t>
                      </a:r>
                      <a:r>
                        <a:rPr lang="ko-KR" altLang="en-US" sz="1000" dirty="0"/>
                        <a:t>표시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showFullScreenImage</a:t>
                      </a:r>
                      <a:r>
                        <a:rPr lang="en-US" altLang="ko-KR" sz="1000" dirty="0"/>
                        <a:t>(Bitmap image) ImageAdapter.java – </a:t>
                      </a:r>
                      <a:r>
                        <a:rPr lang="en-US" altLang="ko-KR" sz="1000" dirty="0" err="1"/>
                        <a:t>ViewHolder</a:t>
                      </a:r>
                      <a:r>
                        <a:rPr lang="en-US" altLang="ko-KR" sz="1000" dirty="0"/>
                        <a:t>                           item_image.xml – </a:t>
                      </a:r>
                      <a:r>
                        <a:rPr lang="en-US" altLang="ko-KR" sz="1000" dirty="0" err="1"/>
                        <a:t>ImageViewItem</a:t>
                      </a:r>
                      <a:endParaRPr lang="en-US" altLang="ko-KR" sz="10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000" dirty="0"/>
                        <a:t>ImageAdapter.java – </a:t>
                      </a:r>
                      <a:r>
                        <a:rPr lang="en-US" altLang="ko-KR" sz="1000" dirty="0" err="1"/>
                        <a:t>saveImageToGallery</a:t>
                      </a:r>
                      <a:r>
                        <a:rPr lang="en-US" altLang="ko-KR" sz="1000" dirty="0"/>
                        <a:t>(Bitmap bitmap) ImageAdapter.java – </a:t>
                      </a:r>
                      <a:r>
                        <a:rPr lang="en-US" altLang="ko-KR" sz="1000" dirty="0" err="1"/>
                        <a:t>ViewHolder</a:t>
                      </a:r>
                      <a:r>
                        <a:rPr lang="en-US" altLang="ko-KR" sz="1000" dirty="0"/>
                        <a:t>                          item_image.xml – </a:t>
                      </a:r>
                      <a:r>
                        <a:rPr lang="en-US" altLang="ko-KR" sz="1000" dirty="0" err="1"/>
                        <a:t>btnSave</a:t>
                      </a:r>
                      <a:r>
                        <a:rPr lang="en-US" altLang="ko-KR" sz="1000" dirty="0"/>
                        <a:t>                             MainActivity.java – </a:t>
                      </a:r>
                      <a:r>
                        <a:rPr lang="en-US" altLang="ko-KR" sz="1000" dirty="0" err="1"/>
                        <a:t>onPostExecute</a:t>
                      </a:r>
                      <a:r>
                        <a:rPr lang="en-US" altLang="ko-KR" sz="1000" dirty="0"/>
                        <a:t>()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7563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0985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C953FC-8DC7-DEB6-AC4F-171A8F72D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1. Edge System(Python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공통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C2D131-20C9-3743-0C3C-F48B12A4E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1672253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1-1. YoloV5 pretrained model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사용</a:t>
            </a:r>
            <a:r>
              <a:rPr lang="en-US" altLang="ko-KR" sz="1400" b="1" spc="-5" dirty="0">
                <a:solidFill>
                  <a:srgbClr val="558ED5"/>
                </a:solidFill>
                <a:latin typeface="+mn-ea"/>
                <a:cs typeface="Malgun Gothic"/>
              </a:rPr>
              <a:t> (</a:t>
            </a:r>
            <a:r>
              <a:rPr lang="ko-KR" altLang="en-US" sz="1400" b="1" spc="-5" dirty="0">
                <a:solidFill>
                  <a:srgbClr val="558ED5"/>
                </a:solidFill>
                <a:latin typeface="+mn-ea"/>
                <a:cs typeface="Malgun Gothic"/>
              </a:rPr>
              <a:t>대체 가능 함</a:t>
            </a:r>
            <a:r>
              <a:rPr lang="en-US" altLang="ko-KR" sz="1400" b="1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YOLOv5 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/>
              </a:rPr>
              <a:t>사전학습 모델로 영상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/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/>
              </a:rPr>
              <a:t>이미지에서 사람을 실시간 감지하고 화면에 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Bounding Box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/>
              </a:rPr>
              <a:t>와 카운트를 표시함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lang="en-US" altLang="ko-KR" sz="800" i="1" spc="-5" dirty="0">
              <a:solidFill>
                <a:schemeClr val="tx1"/>
              </a:solidFill>
              <a:latin typeface="+mn-ea"/>
              <a:cs typeface="Malgun Gothic"/>
            </a:endParaRP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endParaRPr lang="en-US" altLang="ko-KR" sz="800" dirty="0">
              <a:solidFill>
                <a:schemeClr val="tx1"/>
              </a:solidFill>
              <a:latin typeface="+mn-ea"/>
              <a:cs typeface="Gulim"/>
            </a:endParaRPr>
          </a:p>
          <a:p>
            <a:pPr marL="233680" indent="-287655"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lang="ko-KR" altLang="en-US" sz="800" dirty="0">
              <a:solidFill>
                <a:schemeClr val="tx1"/>
              </a:solidFill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AA10C6-B376-C92B-2E3F-39E2C58C9A97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1343958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1-2. </a:t>
            </a:r>
            <a:r>
              <a:rPr lang="en" altLang="ko-KR" sz="1400" spc="-5" dirty="0" err="1">
                <a:solidFill>
                  <a:srgbClr val="558ED5"/>
                </a:solidFill>
                <a:latin typeface="+mn-ea"/>
                <a:cs typeface="Malgun Gothic"/>
              </a:rPr>
              <a:t>Ms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 coco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훈련데이터 기준 검출 객체 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Classes) : 80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가지 객체 검출 기능</a:t>
            </a:r>
            <a:r>
              <a:rPr lang="en-US" altLang="ko-KR" sz="1400" b="1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b="1" spc="-5" dirty="0">
                <a:solidFill>
                  <a:srgbClr val="558ED5"/>
                </a:solidFill>
                <a:latin typeface="+mn-ea"/>
                <a:cs typeface="Malgun Gothic"/>
              </a:rPr>
              <a:t>대체 가능 함</a:t>
            </a:r>
            <a:r>
              <a:rPr lang="en-US" altLang="ko-KR" sz="1400" b="1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b="1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800" i="1" dirty="0">
                <a:solidFill>
                  <a:schemeClr val="tx1"/>
                </a:solidFill>
                <a:latin typeface="+mn-ea"/>
                <a:cs typeface="Malgun Gothic"/>
              </a:rPr>
              <a:t>YOLOv5 pretrained </a:t>
            </a:r>
            <a:r>
              <a:rPr lang="ko-KR" altLang="en-US" sz="800" i="1" dirty="0">
                <a:solidFill>
                  <a:schemeClr val="tx1"/>
                </a:solidFill>
                <a:latin typeface="+mn-ea"/>
                <a:cs typeface="Malgun Gothic"/>
              </a:rPr>
              <a:t>모델</a:t>
            </a:r>
            <a:r>
              <a:rPr lang="en-US" altLang="ko-KR" sz="800" i="1" dirty="0">
                <a:solidFill>
                  <a:schemeClr val="tx1"/>
                </a:solidFill>
                <a:latin typeface="+mn-ea"/>
                <a:cs typeface="Malgun Gothic"/>
              </a:rPr>
              <a:t>(COCO 80 classes)</a:t>
            </a:r>
            <a:r>
              <a:rPr lang="ko-KR" altLang="en-US" sz="800" i="1" dirty="0">
                <a:solidFill>
                  <a:schemeClr val="tx1"/>
                </a:solidFill>
                <a:latin typeface="+mn-ea"/>
                <a:cs typeface="Malgun Gothic"/>
              </a:rPr>
              <a:t>을 사용하여 영상</a:t>
            </a:r>
            <a:r>
              <a:rPr lang="en-US" altLang="ko-KR" sz="800" i="1" dirty="0">
                <a:solidFill>
                  <a:schemeClr val="tx1"/>
                </a:solidFill>
                <a:latin typeface="+mn-ea"/>
                <a:cs typeface="Malgun Gothic"/>
              </a:rPr>
              <a:t>/</a:t>
            </a:r>
            <a:r>
              <a:rPr lang="ko-KR" altLang="en-US" sz="800" i="1" dirty="0">
                <a:solidFill>
                  <a:schemeClr val="tx1"/>
                </a:solidFill>
                <a:latin typeface="+mn-ea"/>
                <a:cs typeface="Malgun Gothic"/>
              </a:rPr>
              <a:t>이미지에서 다양한 객체를 검출하는 기능</a:t>
            </a: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233680" indent="-287655"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436FCE2-7D0B-C826-592C-819072951881}"/>
              </a:ext>
            </a:extLst>
          </p:cNvPr>
          <p:cNvSpPr txBox="1">
            <a:spLocks/>
          </p:cNvSpPr>
          <p:nvPr/>
        </p:nvSpPr>
        <p:spPr>
          <a:xfrm>
            <a:off x="458118" y="3886200"/>
            <a:ext cx="4309110" cy="14798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1-3.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한 종류의 객체를 동일한 객체로 가능한 </a:t>
            </a:r>
            <a:r>
              <a:rPr lang="en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Change Detection</a:t>
            </a:r>
            <a:r>
              <a:rPr lang="en-US" altLang="ko-KR" sz="1400" b="1" kern="0" spc="-5" dirty="0">
                <a:solidFill>
                  <a:srgbClr val="558ED5"/>
                </a:solidFill>
                <a:latin typeface="+mn-ea"/>
                <a:cs typeface="Malgun Gothic"/>
              </a:rPr>
              <a:t> (</a:t>
            </a:r>
            <a:r>
              <a:rPr lang="ko-KR" altLang="en-US" sz="1400" b="1" kern="0" spc="-5" dirty="0">
                <a:solidFill>
                  <a:srgbClr val="558ED5"/>
                </a:solidFill>
                <a:latin typeface="+mn-ea"/>
                <a:cs typeface="Malgun Gothic"/>
              </a:rPr>
              <a:t>대체 가능 함</a:t>
            </a:r>
            <a:r>
              <a:rPr lang="en-US" altLang="ko-KR" sz="1400" b="1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endParaRPr lang="en-US" altLang="ko-KR" sz="1400" kern="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800" i="1" kern="0" dirty="0" err="1">
                <a:solidFill>
                  <a:schemeClr val="tx1"/>
                </a:solidFill>
                <a:latin typeface="+mn-ea"/>
                <a:cs typeface="Malgun Gothic"/>
              </a:rPr>
              <a:t>SitupDetection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 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클래스의 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update() 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함수는 동일 객체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(person)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의 상태 변화를 기반으로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윗몸일으키기 동작 완료 여부를 판단하는 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Change Detection 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기능을 수행함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.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구체적으로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, bounding box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의 높이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(height)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를 계산하여 현재 상태를 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UP 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또는 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DOWN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으로 분류하고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,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이전 상태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(</a:t>
            </a:r>
            <a:r>
              <a:rPr lang="en-US" altLang="ko-KR" sz="800" i="1" kern="0" dirty="0" err="1">
                <a:solidFill>
                  <a:schemeClr val="tx1"/>
                </a:solidFill>
                <a:latin typeface="+mn-ea"/>
                <a:cs typeface="Malgun Gothic"/>
              </a:rPr>
              <a:t>prev_state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)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와 비교하여 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DOWN → UP → DOWN </a:t>
            </a: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형태의 완전한 동작을 확인하면 카운트를 증가시킴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.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dirty="0">
                <a:solidFill>
                  <a:schemeClr val="tx1"/>
                </a:solidFill>
                <a:latin typeface="+mn-ea"/>
                <a:cs typeface="Malgun Gothic"/>
              </a:rPr>
              <a:t>이 방식으로 동일 객체를 일관되게 추적하면서 동작이 중복 카운트되지 않도록 처리함</a:t>
            </a:r>
            <a:r>
              <a:rPr lang="en-US" altLang="ko-KR" sz="800" i="1" kern="0" dirty="0">
                <a:solidFill>
                  <a:schemeClr val="tx1"/>
                </a:solidFill>
                <a:latin typeface="+mn-ea"/>
                <a:cs typeface="Malgun Gothic"/>
              </a:rPr>
              <a:t>.</a:t>
            </a:r>
            <a:endParaRPr lang="ko-KR" altLang="en-US" sz="800" i="1" kern="0" dirty="0">
              <a:solidFill>
                <a:schemeClr val="tx1"/>
              </a:solidFill>
              <a:latin typeface="+mn-ea"/>
              <a:cs typeface="Malgun Gothic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ACCB36D9-586F-F52E-70DB-55ACD54B7FC6}"/>
              </a:ext>
            </a:extLst>
          </p:cNvPr>
          <p:cNvSpPr txBox="1">
            <a:spLocks/>
          </p:cNvSpPr>
          <p:nvPr/>
        </p:nvSpPr>
        <p:spPr>
          <a:xfrm>
            <a:off x="5064408" y="4038600"/>
            <a:ext cx="4309110" cy="1579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1-4.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게시를 위한 </a:t>
            </a:r>
            <a:r>
              <a:rPr lang="en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" altLang="ko-KR" sz="1400" kern="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사용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800" i="1" kern="0" spc="-5" dirty="0" err="1">
                <a:solidFill>
                  <a:schemeClr val="tx1"/>
                </a:solidFill>
                <a:latin typeface="+mn-ea"/>
                <a:cs typeface="Malgun Gothic"/>
              </a:rPr>
              <a:t>SitupDetection.send_last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()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는 마지막 윗몸일으키기 동작 이미지를 로컬에 저장한 후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,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Django RESTful API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를 통해 업로드하는 기능을 수행함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. 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이 과정에서 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API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토큰을 발급받아 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Authorization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헤더에 포함시키고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,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multipart/form-data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형식으로 이미지와 작성자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,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제목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,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텍스트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,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생성일 등의 정보를 서버에 전송함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. 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이를 통해 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Edge </a:t>
            </a:r>
            <a:r>
              <a:rPr lang="ko-KR" altLang="en-US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단에서 마지막 동작 데이터를 안전하게 서버에 게시할 수 있음</a:t>
            </a:r>
            <a:r>
              <a:rPr lang="en-US" altLang="ko-KR" sz="800" i="1" kern="0" spc="-5" dirty="0">
                <a:solidFill>
                  <a:schemeClr val="tx1"/>
                </a:solidFill>
                <a:latin typeface="+mn-ea"/>
                <a:cs typeface="Malgun Gothic"/>
              </a:rPr>
              <a:t>.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endParaRPr lang="ko-KR" altLang="en-US" sz="800" b="1" kern="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latinLnBrk="0">
              <a:spcBef>
                <a:spcPts val="1440"/>
              </a:spcBef>
              <a:tabLst>
                <a:tab pos="690880" algn="l"/>
                <a:tab pos="691515" algn="l"/>
              </a:tabLst>
            </a:pP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pic>
        <p:nvPicPr>
          <p:cNvPr id="8" name="图片 7" descr="电脑萤幕的截图&#10;&#10;AI 生成的内容可能不正确。">
            <a:extLst>
              <a:ext uri="{FF2B5EF4-FFF2-40B4-BE49-F238E27FC236}">
                <a16:creationId xmlns:a16="http://schemas.microsoft.com/office/drawing/2014/main" id="{763F69C4-E550-568C-9E3A-116B8003B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40" y="2286000"/>
            <a:ext cx="3921760" cy="1435218"/>
          </a:xfrm>
          <a:prstGeom prst="rect">
            <a:avLst/>
          </a:prstGeom>
        </p:spPr>
      </p:pic>
      <p:pic>
        <p:nvPicPr>
          <p:cNvPr id="9" name="图片 8" descr="电脑萤幕的截图&#10;&#10;AI 生成的内容可能不正确。">
            <a:extLst>
              <a:ext uri="{FF2B5EF4-FFF2-40B4-BE49-F238E27FC236}">
                <a16:creationId xmlns:a16="http://schemas.microsoft.com/office/drawing/2014/main" id="{AFAC95CD-2D85-06A7-7CAE-B69D90635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2341290"/>
            <a:ext cx="3921760" cy="1435218"/>
          </a:xfrm>
          <a:prstGeom prst="rect">
            <a:avLst/>
          </a:prstGeom>
        </p:spPr>
      </p:pic>
      <p:pic>
        <p:nvPicPr>
          <p:cNvPr id="11" name="图片 10" descr="电脑萤幕画面&#10;&#10;AI 生成的内容可能不正确。">
            <a:extLst>
              <a:ext uri="{FF2B5EF4-FFF2-40B4-BE49-F238E27FC236}">
                <a16:creationId xmlns:a16="http://schemas.microsoft.com/office/drawing/2014/main" id="{D1762713-5B12-48DD-758F-4110F622D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420" y="5204117"/>
            <a:ext cx="4191000" cy="1675219"/>
          </a:xfrm>
          <a:prstGeom prst="rect">
            <a:avLst/>
          </a:prstGeom>
        </p:spPr>
      </p:pic>
      <p:pic>
        <p:nvPicPr>
          <p:cNvPr id="13" name="图片 12" descr="电脑萤幕画面&#10;&#10;AI 生成的内容可能不正确。">
            <a:extLst>
              <a:ext uri="{FF2B5EF4-FFF2-40B4-BE49-F238E27FC236}">
                <a16:creationId xmlns:a16="http://schemas.microsoft.com/office/drawing/2014/main" id="{930B1B19-5F8A-AB22-1612-0D31BDB51A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246" y="5050565"/>
            <a:ext cx="3200400" cy="198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253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CC10C-D7E8-0941-032A-F97ED994A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4DC8FF-D86E-578B-462B-9B4B30D60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1. Edge System(Python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공통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369714-2E6A-0BF3-2752-0164F4ABF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1066959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1-5.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기타 추가기능</a:t>
            </a: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/>
              </a:rPr>
              <a:t>영상에서 사람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(person)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/>
              </a:rPr>
              <a:t>의 동작을 추적하여 현재 완료된 횟수를 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Bounding Box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/>
              </a:rPr>
              <a:t>와 함께 표시함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. </a:t>
            </a: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DOWN → UP → DOWN 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/>
              </a:rPr>
              <a:t>형태의 동작을 인식하여 카운트를 증가시킴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.</a:t>
            </a:r>
            <a:endParaRPr lang="ko-KR" altLang="en-US" sz="800" dirty="0">
              <a:solidFill>
                <a:schemeClr val="tx1"/>
              </a:solidFill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14D103-DA70-6704-3D5D-F338A9101BC7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1172116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1-6.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기타 추가기능</a:t>
            </a: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/>
              </a:rPr>
              <a:t>마지막 윗몸일으키기 이미지를 저장하고 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Django RESTful API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/>
              </a:rPr>
              <a:t>로 업로드함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. </a:t>
            </a: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API 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/>
              </a:rPr>
              <a:t>토큰과 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multipart/form-data</a:t>
            </a:r>
            <a:r>
              <a:rPr lang="ko-KR" altLang="en-US" sz="800" i="1" spc="-5" dirty="0">
                <a:solidFill>
                  <a:schemeClr val="tx1"/>
                </a:solidFill>
                <a:latin typeface="+mn-ea"/>
                <a:cs typeface="Malgun Gothic"/>
              </a:rPr>
              <a:t>를 사용하여 안전하게 서버에 기록함</a:t>
            </a:r>
            <a:r>
              <a:rPr lang="en-US" altLang="ko-KR" sz="800" i="1" spc="-5" dirty="0">
                <a:solidFill>
                  <a:schemeClr val="tx1"/>
                </a:solidFill>
                <a:latin typeface="+mn-ea"/>
                <a:cs typeface="Malgun Gothic"/>
              </a:rPr>
              <a:t>.</a:t>
            </a:r>
            <a:endParaRPr lang="ko-KR" altLang="en-US" sz="800" dirty="0">
              <a:solidFill>
                <a:schemeClr val="tx1"/>
              </a:solidFill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pic>
        <p:nvPicPr>
          <p:cNvPr id="6" name="图片 5" descr="跳起来的人&#10;&#10;AI 生成的内容可能不正确。">
            <a:extLst>
              <a:ext uri="{FF2B5EF4-FFF2-40B4-BE49-F238E27FC236}">
                <a16:creationId xmlns:a16="http://schemas.microsoft.com/office/drawing/2014/main" id="{9D2F7E00-E146-B0D6-1BF8-955893DE0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9364"/>
            <a:ext cx="4038600" cy="3519293"/>
          </a:xfrm>
          <a:prstGeom prst="rect">
            <a:avLst/>
          </a:prstGeom>
        </p:spPr>
      </p:pic>
      <p:pic>
        <p:nvPicPr>
          <p:cNvPr id="8" name="图片 7" descr="电脑萤幕画面&#10;&#10;AI 生成的内容可能不正确。">
            <a:extLst>
              <a:ext uri="{FF2B5EF4-FFF2-40B4-BE49-F238E27FC236}">
                <a16:creationId xmlns:a16="http://schemas.microsoft.com/office/drawing/2014/main" id="{E68A7487-DFF4-E358-07B1-80F2973C3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590" y="2869122"/>
            <a:ext cx="4458969" cy="335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261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4783</TotalTime>
  <Words>2758</Words>
  <Application>Microsoft Office PowerPoint</Application>
  <PresentationFormat>A4 纸张(210x297 毫米)</PresentationFormat>
  <Paragraphs>256</Paragraphs>
  <Slides>18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Malgun Gothic</vt:lpstr>
      <vt:lpstr>Arial</vt:lpstr>
      <vt:lpstr>Calibri</vt:lpstr>
      <vt:lpstr>Consolas</vt:lpstr>
      <vt:lpstr>Times New Roman</vt:lpstr>
      <vt:lpstr>Wingdings</vt:lpstr>
      <vt:lpstr>Office Theme</vt:lpstr>
      <vt:lpstr>Mobile/WebService Project</vt:lpstr>
      <vt:lpstr>목차</vt:lpstr>
      <vt:lpstr>요구조건</vt:lpstr>
      <vt:lpstr>시스템 구성도 (변경  된 사항 적용)</vt:lpstr>
      <vt:lpstr>목적</vt:lpstr>
      <vt:lpstr>필요성</vt:lpstr>
      <vt:lpstr>기능 - 조건대비표</vt:lpstr>
      <vt:lpstr>기능 - 1. Edge System(Python 기반, 공통)</vt:lpstr>
      <vt:lpstr>기능 - 1. Edge System(Python 기반, 공통)</vt:lpstr>
      <vt:lpstr>기능 - 2. Service System(Python, Django 기반)</vt:lpstr>
      <vt:lpstr>기능 - 2. Service System(Python, Django 기반)</vt:lpstr>
      <vt:lpstr>기능 - 3. Client System(Android, Java기반, 개별 제안)</vt:lpstr>
      <vt:lpstr>기능(부족한 설명 추거, 신규 또는 추가 기능 중심, 페이지 추가 가능)</vt:lpstr>
      <vt:lpstr>사용자 시나리오(Ui 구성)</vt:lpstr>
      <vt:lpstr>개발과정의 이슈(선택)</vt:lpstr>
      <vt:lpstr>데모(구동 동영상, mp4 동영상 파일을 추가 함)</vt:lpstr>
      <vt:lpstr>기대효과 및 결론</vt:lpstr>
      <vt:lpstr>결과물의 목록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안기옥</dc:creator>
  <cp:lastModifiedBy>宇成 夏</cp:lastModifiedBy>
  <cp:revision>61</cp:revision>
  <dcterms:created xsi:type="dcterms:W3CDTF">2020-06-08T19:34:44Z</dcterms:created>
  <dcterms:modified xsi:type="dcterms:W3CDTF">2025-12-19T12:33:33Z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2018-05-10T00:00:00Z</vt:filetime>
  </property>
  <property fmtid="{D5CDD505-2E9C-101B-9397-08002B2CF9AE}" pid="3" name="Creator">
    <vt:lpwstr>PowerPoint용 Acrobat PDFMaker 15</vt:lpwstr>
  </property>
  <property fmtid="{D5CDD505-2E9C-101B-9397-08002B2CF9AE}" pid="4" name="LastSaved">
    <vt:filetime>2020-06-08T00:00:00Z</vt:filetime>
  </property>
</Properties>
</file>